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443" r:id="rId3"/>
    <p:sldId id="429" r:id="rId4"/>
    <p:sldId id="436" r:id="rId5"/>
    <p:sldId id="438" r:id="rId6"/>
    <p:sldId id="439" r:id="rId7"/>
    <p:sldId id="440" r:id="rId8"/>
    <p:sldId id="437" r:id="rId9"/>
    <p:sldId id="442" r:id="rId10"/>
    <p:sldId id="441" r:id="rId11"/>
    <p:sldId id="731" r:id="rId12"/>
    <p:sldId id="683" r:id="rId13"/>
    <p:sldId id="684" r:id="rId14"/>
    <p:sldId id="732" r:id="rId15"/>
    <p:sldId id="699" r:id="rId16"/>
    <p:sldId id="700" r:id="rId17"/>
    <p:sldId id="729" r:id="rId18"/>
    <p:sldId id="701" r:id="rId19"/>
    <p:sldId id="733" r:id="rId20"/>
    <p:sldId id="730" r:id="rId21"/>
    <p:sldId id="717" r:id="rId22"/>
    <p:sldId id="736" r:id="rId23"/>
    <p:sldId id="718" r:id="rId24"/>
    <p:sldId id="719" r:id="rId25"/>
    <p:sldId id="720" r:id="rId26"/>
    <p:sldId id="737" r:id="rId27"/>
    <p:sldId id="721" r:id="rId28"/>
    <p:sldId id="722" r:id="rId29"/>
    <p:sldId id="734" r:id="rId30"/>
    <p:sldId id="707" r:id="rId31"/>
    <p:sldId id="708" r:id="rId32"/>
    <p:sldId id="709" r:id="rId33"/>
    <p:sldId id="710" r:id="rId34"/>
    <p:sldId id="711" r:id="rId35"/>
    <p:sldId id="735" r:id="rId36"/>
    <p:sldId id="723" r:id="rId37"/>
    <p:sldId id="724" r:id="rId38"/>
    <p:sldId id="725" r:id="rId39"/>
    <p:sldId id="726" r:id="rId40"/>
    <p:sldId id="727" r:id="rId41"/>
    <p:sldId id="456" r:id="rId42"/>
    <p:sldId id="259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03CD"/>
    <a:srgbClr val="542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081" autoAdjust="0"/>
  </p:normalViewPr>
  <p:slideViewPr>
    <p:cSldViewPr>
      <p:cViewPr varScale="1">
        <p:scale>
          <a:sx n="84" d="100"/>
          <a:sy n="84" d="100"/>
        </p:scale>
        <p:origin x="768" y="10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4" Type="http://schemas.openxmlformats.org/officeDocument/2006/relationships/image" Target="../media/image78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4DCC1-E161-4102-BAE4-CBEB2622516C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EAE47-AC5F-4A85-9851-34329BFE7F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737C-90AD-4B01-A1A4-FB02ED784060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C0CD1-E418-4684-B920-56317F695B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9464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1571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4276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54277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B95477E-72DA-4080-BA0B-8022BEE8EA82}" type="slidenum">
              <a:rPr lang="zh-CN" altLang="en-US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4276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54277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B95477E-72DA-4080-BA0B-8022BEE8EA82}" type="slidenum">
              <a:rPr lang="zh-CN" altLang="en-US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4276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54277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B95477E-72DA-4080-BA0B-8022BEE8EA82}" type="slidenum">
              <a:rPr lang="zh-CN" altLang="en-US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4276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54277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B95477E-72DA-4080-BA0B-8022BEE8EA82}" type="slidenum">
              <a:rPr lang="zh-CN" altLang="en-US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1495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9482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2352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5069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4276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54277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B95477E-72DA-4080-BA0B-8022BEE8EA82}" type="slidenum">
              <a:rPr lang="zh-CN" altLang="en-US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4276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54277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B95477E-72DA-4080-BA0B-8022BEE8EA82}" type="slidenum">
              <a:rPr lang="zh-CN" altLang="en-US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4276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54277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B95477E-72DA-4080-BA0B-8022BEE8EA82}" type="slidenum">
              <a:rPr lang="zh-CN" altLang="en-US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2835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4276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54277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B95477E-72DA-4080-BA0B-8022BEE8EA82}" type="slidenum">
              <a:rPr lang="zh-CN" altLang="en-US" smtClean="0"/>
              <a:t>41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1371600" y="4077072"/>
            <a:ext cx="6553200" cy="5334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Wingdings" panose="05000000000000000000" pitchFamily="2" charset="2"/>
              <a:buNone/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zh-CN" altLang="en-US" noProof="0"/>
              <a:t>单击以编辑母版副标题样式</a:t>
            </a:r>
            <a:endParaRPr lang="en-US" altLang="zh-CN" noProof="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971550" y="115888"/>
            <a:ext cx="7158038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物理光学</a:t>
            </a:r>
          </a:p>
        </p:txBody>
      </p:sp>
      <p:grpSp>
        <p:nvGrpSpPr>
          <p:cNvPr id="7" name="Group 7"/>
          <p:cNvGrpSpPr/>
          <p:nvPr/>
        </p:nvGrpSpPr>
        <p:grpSpPr bwMode="auto">
          <a:xfrm>
            <a:off x="76200" y="76200"/>
            <a:ext cx="731838" cy="1828800"/>
            <a:chOff x="18" y="0"/>
            <a:chExt cx="576" cy="1440"/>
          </a:xfrm>
        </p:grpSpPr>
        <p:sp>
          <p:nvSpPr>
            <p:cNvPr id="8" name="Freeform 8"/>
            <p:cNvSpPr/>
            <p:nvPr userDrawn="1"/>
          </p:nvSpPr>
          <p:spPr bwMode="auto">
            <a:xfrm rot="-121251">
              <a:off x="18" y="0"/>
              <a:ext cx="576" cy="1440"/>
            </a:xfrm>
            <a:custGeom>
              <a:avLst/>
              <a:gdLst>
                <a:gd name="T0" fmla="*/ 1 w 1208"/>
                <a:gd name="T1" fmla="*/ 74 h 3046"/>
                <a:gd name="T2" fmla="*/ 4 w 1208"/>
                <a:gd name="T3" fmla="*/ 75 h 3046"/>
                <a:gd name="T4" fmla="*/ 9 w 1208"/>
                <a:gd name="T5" fmla="*/ 65 h 3046"/>
                <a:gd name="T6" fmla="*/ 32 w 1208"/>
                <a:gd name="T7" fmla="*/ 7 h 3046"/>
                <a:gd name="T8" fmla="*/ 43 w 1208"/>
                <a:gd name="T9" fmla="*/ 26 h 3046"/>
                <a:gd name="T10" fmla="*/ 54 w 1208"/>
                <a:gd name="T11" fmla="*/ 72 h 3046"/>
                <a:gd name="T12" fmla="*/ 62 w 1208"/>
                <a:gd name="T13" fmla="*/ 77 h 3046"/>
                <a:gd name="T14" fmla="*/ 54 w 1208"/>
                <a:gd name="T15" fmla="*/ 80 h 3046"/>
                <a:gd name="T16" fmla="*/ 40 w 1208"/>
                <a:gd name="T17" fmla="*/ 120 h 3046"/>
                <a:gd name="T18" fmla="*/ 27 w 1208"/>
                <a:gd name="T19" fmla="*/ 146 h 3046"/>
                <a:gd name="T20" fmla="*/ 9 w 1208"/>
                <a:gd name="T21" fmla="*/ 82 h 3046"/>
                <a:gd name="T22" fmla="*/ 1 w 1208"/>
                <a:gd name="T23" fmla="*/ 74 h 30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08" h="3046">
                  <a:moveTo>
                    <a:pt x="16" y="1484"/>
                  </a:moveTo>
                  <a:cubicBezTo>
                    <a:pt x="0" y="1460"/>
                    <a:pt x="53" y="1529"/>
                    <a:pt x="80" y="1500"/>
                  </a:cubicBezTo>
                  <a:cubicBezTo>
                    <a:pt x="107" y="1471"/>
                    <a:pt x="86" y="1536"/>
                    <a:pt x="176" y="1308"/>
                  </a:cubicBezTo>
                  <a:cubicBezTo>
                    <a:pt x="266" y="1080"/>
                    <a:pt x="510" y="262"/>
                    <a:pt x="619" y="131"/>
                  </a:cubicBezTo>
                  <a:cubicBezTo>
                    <a:pt x="728" y="0"/>
                    <a:pt x="757" y="305"/>
                    <a:pt x="830" y="524"/>
                  </a:cubicBezTo>
                  <a:cubicBezTo>
                    <a:pt x="903" y="743"/>
                    <a:pt x="996" y="1278"/>
                    <a:pt x="1058" y="1447"/>
                  </a:cubicBezTo>
                  <a:cubicBezTo>
                    <a:pt x="1120" y="1616"/>
                    <a:pt x="1208" y="1513"/>
                    <a:pt x="1205" y="1539"/>
                  </a:cubicBezTo>
                  <a:cubicBezTo>
                    <a:pt x="1202" y="1565"/>
                    <a:pt x="1113" y="1458"/>
                    <a:pt x="1040" y="1603"/>
                  </a:cubicBezTo>
                  <a:cubicBezTo>
                    <a:pt x="967" y="1748"/>
                    <a:pt x="853" y="2188"/>
                    <a:pt x="766" y="2407"/>
                  </a:cubicBezTo>
                  <a:cubicBezTo>
                    <a:pt x="679" y="2626"/>
                    <a:pt x="617" y="3046"/>
                    <a:pt x="519" y="2919"/>
                  </a:cubicBezTo>
                  <a:cubicBezTo>
                    <a:pt x="421" y="2792"/>
                    <a:pt x="260" y="1883"/>
                    <a:pt x="176" y="1644"/>
                  </a:cubicBezTo>
                  <a:cubicBezTo>
                    <a:pt x="92" y="1405"/>
                    <a:pt x="32" y="1508"/>
                    <a:pt x="16" y="1484"/>
                  </a:cubicBezTo>
                  <a:close/>
                </a:path>
              </a:pathLst>
            </a:custGeom>
            <a:solidFill>
              <a:srgbClr val="0066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 userDrawn="1"/>
          </p:nvSpPr>
          <p:spPr bwMode="auto">
            <a:xfrm>
              <a:off x="97" y="49"/>
              <a:ext cx="384" cy="1296"/>
            </a:xfrm>
            <a:custGeom>
              <a:avLst/>
              <a:gdLst>
                <a:gd name="T0" fmla="*/ 0 w 912"/>
                <a:gd name="T1" fmla="*/ 60 h 2888"/>
                <a:gd name="T2" fmla="*/ 1 w 912"/>
                <a:gd name="T3" fmla="*/ 50 h 2888"/>
                <a:gd name="T4" fmla="*/ 5 w 912"/>
                <a:gd name="T5" fmla="*/ 78 h 2888"/>
                <a:gd name="T6" fmla="*/ 9 w 912"/>
                <a:gd name="T7" fmla="*/ 19 h 2888"/>
                <a:gd name="T8" fmla="*/ 13 w 912"/>
                <a:gd name="T9" fmla="*/ 114 h 2888"/>
                <a:gd name="T10" fmla="*/ 16 w 912"/>
                <a:gd name="T11" fmla="*/ 4 h 2888"/>
                <a:gd name="T12" fmla="*/ 20 w 912"/>
                <a:gd name="T13" fmla="*/ 93 h 2888"/>
                <a:gd name="T14" fmla="*/ 23 w 912"/>
                <a:gd name="T15" fmla="*/ 31 h 2888"/>
                <a:gd name="T16" fmla="*/ 27 w 912"/>
                <a:gd name="T17" fmla="*/ 64 h 2888"/>
                <a:gd name="T18" fmla="*/ 29 w 912"/>
                <a:gd name="T19" fmla="*/ 58 h 28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2" h="2888">
                  <a:moveTo>
                    <a:pt x="0" y="1480"/>
                  </a:moveTo>
                  <a:cubicBezTo>
                    <a:pt x="12" y="1324"/>
                    <a:pt x="24" y="1168"/>
                    <a:pt x="48" y="1240"/>
                  </a:cubicBezTo>
                  <a:cubicBezTo>
                    <a:pt x="72" y="1312"/>
                    <a:pt x="104" y="2040"/>
                    <a:pt x="144" y="1912"/>
                  </a:cubicBezTo>
                  <a:cubicBezTo>
                    <a:pt x="184" y="1784"/>
                    <a:pt x="240" y="320"/>
                    <a:pt x="288" y="472"/>
                  </a:cubicBezTo>
                  <a:cubicBezTo>
                    <a:pt x="336" y="624"/>
                    <a:pt x="392" y="2888"/>
                    <a:pt x="432" y="2824"/>
                  </a:cubicBezTo>
                  <a:cubicBezTo>
                    <a:pt x="472" y="2760"/>
                    <a:pt x="496" y="176"/>
                    <a:pt x="528" y="88"/>
                  </a:cubicBezTo>
                  <a:cubicBezTo>
                    <a:pt x="560" y="0"/>
                    <a:pt x="592" y="2184"/>
                    <a:pt x="624" y="2296"/>
                  </a:cubicBezTo>
                  <a:cubicBezTo>
                    <a:pt x="656" y="2408"/>
                    <a:pt x="680" y="880"/>
                    <a:pt x="720" y="760"/>
                  </a:cubicBezTo>
                  <a:cubicBezTo>
                    <a:pt x="760" y="640"/>
                    <a:pt x="832" y="1464"/>
                    <a:pt x="864" y="1576"/>
                  </a:cubicBezTo>
                  <a:cubicBezTo>
                    <a:pt x="896" y="1688"/>
                    <a:pt x="904" y="1456"/>
                    <a:pt x="912" y="1432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85800" y="942975"/>
            <a:ext cx="8458200" cy="74613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760000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-10089" y="5686876"/>
            <a:ext cx="9144000" cy="1204912"/>
            <a:chOff x="-10089" y="5686876"/>
            <a:chExt cx="9144000" cy="1204912"/>
          </a:xfrm>
        </p:grpSpPr>
        <p:grpSp>
          <p:nvGrpSpPr>
            <p:cNvPr id="21" name="组合 20"/>
            <p:cNvGrpSpPr/>
            <p:nvPr userDrawn="1"/>
          </p:nvGrpSpPr>
          <p:grpSpPr>
            <a:xfrm>
              <a:off x="-10089" y="5769426"/>
              <a:ext cx="9144000" cy="1122362"/>
              <a:chOff x="-10089" y="5769426"/>
              <a:chExt cx="9144000" cy="1122362"/>
            </a:xfrm>
          </p:grpSpPr>
          <p:pic>
            <p:nvPicPr>
              <p:cNvPr id="23" name="Picture 26" descr="Maxwell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9974" y="5769426"/>
                <a:ext cx="957263" cy="11176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7" descr="maxwell equations"/>
              <p:cNvPicPr>
                <a:picLocks noChangeAspect="1" noChangeArrowheads="1"/>
              </p:cNvPicPr>
              <p:nvPr userDrawn="1"/>
            </p:nvPicPr>
            <p:blipFill>
              <a:blip r:embed="rId3">
                <a:lum contrast="-6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1524" y="5769426"/>
                <a:ext cx="1477963" cy="11223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8" descr="interference2_s"/>
              <p:cNvPicPr>
                <a:picLocks noChangeAspect="1" noChangeArrowheads="1"/>
              </p:cNvPicPr>
              <p:nvPr userDrawn="1"/>
            </p:nvPicPr>
            <p:blipFill>
              <a:blip r:embed="rId4">
                <a:lum bright="-24000" contrast="1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2849" y="5769426"/>
                <a:ext cx="1108075" cy="11144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6" name="Picture 29" descr="diffraction"/>
              <p:cNvPicPr>
                <a:picLocks noChangeAspect="1" noChangeArrowheads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7899" y="5769426"/>
                <a:ext cx="1104900" cy="11223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30" descr="optical filter"/>
              <p:cNvPicPr>
                <a:picLocks noChangeAspect="1" noChangeArrowheads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089" y="5769426"/>
                <a:ext cx="3176588" cy="11128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8" name="Picture 31" descr="optical_crystal"/>
              <p:cNvPicPr>
                <a:picLocks noChangeAspect="1" noChangeArrowheads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90" b="21259"/>
              <a:stretch>
                <a:fillRect/>
              </a:stretch>
            </p:blipFill>
            <p:spPr bwMode="auto">
              <a:xfrm>
                <a:off x="7873436" y="5769426"/>
                <a:ext cx="1260475" cy="11144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2" name="Rectangle 34"/>
            <p:cNvSpPr>
              <a:spLocks noChangeArrowheads="1"/>
            </p:cNvSpPr>
            <p:nvPr/>
          </p:nvSpPr>
          <p:spPr bwMode="auto">
            <a:xfrm>
              <a:off x="-10089" y="5686876"/>
              <a:ext cx="9144000" cy="1196975"/>
            </a:xfrm>
            <a:prstGeom prst="rect">
              <a:avLst/>
            </a:prstGeom>
            <a:solidFill>
              <a:srgbClr val="FFFFFF">
                <a:alpha val="7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152525"/>
            <a:ext cx="8229600" cy="5248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51912" y="861538"/>
            <a:ext cx="792088" cy="216024"/>
          </a:xfrm>
          <a:prstGeom prst="rect">
            <a:avLst/>
          </a:prstGeom>
        </p:spPr>
        <p:txBody>
          <a:bodyPr anchor="ctr" anchorCtr="0"/>
          <a:lstStyle>
            <a:lvl1pPr algn="r">
              <a:defRPr b="1">
                <a:solidFill>
                  <a:schemeClr val="tx1"/>
                </a:solidFill>
              </a:defRPr>
            </a:lvl1pPr>
          </a:lstStyle>
          <a:p>
            <a:fld id="{80EBFEEF-8BDD-4A82-B08F-633BA2D602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 userDrawn="1"/>
        </p:nvSpPr>
        <p:spPr bwMode="auto">
          <a:xfrm>
            <a:off x="971550" y="115888"/>
            <a:ext cx="7158038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物理光学</a:t>
            </a:r>
          </a:p>
        </p:txBody>
      </p:sp>
      <p:grpSp>
        <p:nvGrpSpPr>
          <p:cNvPr id="7" name="Group 7"/>
          <p:cNvGrpSpPr/>
          <p:nvPr userDrawn="1"/>
        </p:nvGrpSpPr>
        <p:grpSpPr bwMode="auto">
          <a:xfrm>
            <a:off x="76200" y="76200"/>
            <a:ext cx="731838" cy="1828800"/>
            <a:chOff x="18" y="0"/>
            <a:chExt cx="576" cy="1440"/>
          </a:xfrm>
        </p:grpSpPr>
        <p:sp>
          <p:nvSpPr>
            <p:cNvPr id="8" name="Freeform 8"/>
            <p:cNvSpPr/>
            <p:nvPr userDrawn="1"/>
          </p:nvSpPr>
          <p:spPr bwMode="auto">
            <a:xfrm rot="-121251">
              <a:off x="18" y="0"/>
              <a:ext cx="576" cy="1440"/>
            </a:xfrm>
            <a:custGeom>
              <a:avLst/>
              <a:gdLst>
                <a:gd name="T0" fmla="*/ 1 w 1208"/>
                <a:gd name="T1" fmla="*/ 74 h 3046"/>
                <a:gd name="T2" fmla="*/ 4 w 1208"/>
                <a:gd name="T3" fmla="*/ 75 h 3046"/>
                <a:gd name="T4" fmla="*/ 9 w 1208"/>
                <a:gd name="T5" fmla="*/ 65 h 3046"/>
                <a:gd name="T6" fmla="*/ 32 w 1208"/>
                <a:gd name="T7" fmla="*/ 7 h 3046"/>
                <a:gd name="T8" fmla="*/ 43 w 1208"/>
                <a:gd name="T9" fmla="*/ 26 h 3046"/>
                <a:gd name="T10" fmla="*/ 54 w 1208"/>
                <a:gd name="T11" fmla="*/ 72 h 3046"/>
                <a:gd name="T12" fmla="*/ 62 w 1208"/>
                <a:gd name="T13" fmla="*/ 77 h 3046"/>
                <a:gd name="T14" fmla="*/ 54 w 1208"/>
                <a:gd name="T15" fmla="*/ 80 h 3046"/>
                <a:gd name="T16" fmla="*/ 40 w 1208"/>
                <a:gd name="T17" fmla="*/ 120 h 3046"/>
                <a:gd name="T18" fmla="*/ 27 w 1208"/>
                <a:gd name="T19" fmla="*/ 146 h 3046"/>
                <a:gd name="T20" fmla="*/ 9 w 1208"/>
                <a:gd name="T21" fmla="*/ 82 h 3046"/>
                <a:gd name="T22" fmla="*/ 1 w 1208"/>
                <a:gd name="T23" fmla="*/ 74 h 30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08" h="3046">
                  <a:moveTo>
                    <a:pt x="16" y="1484"/>
                  </a:moveTo>
                  <a:cubicBezTo>
                    <a:pt x="0" y="1460"/>
                    <a:pt x="53" y="1529"/>
                    <a:pt x="80" y="1500"/>
                  </a:cubicBezTo>
                  <a:cubicBezTo>
                    <a:pt x="107" y="1471"/>
                    <a:pt x="86" y="1536"/>
                    <a:pt x="176" y="1308"/>
                  </a:cubicBezTo>
                  <a:cubicBezTo>
                    <a:pt x="266" y="1080"/>
                    <a:pt x="510" y="262"/>
                    <a:pt x="619" y="131"/>
                  </a:cubicBezTo>
                  <a:cubicBezTo>
                    <a:pt x="728" y="0"/>
                    <a:pt x="757" y="305"/>
                    <a:pt x="830" y="524"/>
                  </a:cubicBezTo>
                  <a:cubicBezTo>
                    <a:pt x="903" y="743"/>
                    <a:pt x="996" y="1278"/>
                    <a:pt x="1058" y="1447"/>
                  </a:cubicBezTo>
                  <a:cubicBezTo>
                    <a:pt x="1120" y="1616"/>
                    <a:pt x="1208" y="1513"/>
                    <a:pt x="1205" y="1539"/>
                  </a:cubicBezTo>
                  <a:cubicBezTo>
                    <a:pt x="1202" y="1565"/>
                    <a:pt x="1113" y="1458"/>
                    <a:pt x="1040" y="1603"/>
                  </a:cubicBezTo>
                  <a:cubicBezTo>
                    <a:pt x="967" y="1748"/>
                    <a:pt x="853" y="2188"/>
                    <a:pt x="766" y="2407"/>
                  </a:cubicBezTo>
                  <a:cubicBezTo>
                    <a:pt x="679" y="2626"/>
                    <a:pt x="617" y="3046"/>
                    <a:pt x="519" y="2919"/>
                  </a:cubicBezTo>
                  <a:cubicBezTo>
                    <a:pt x="421" y="2792"/>
                    <a:pt x="260" y="1883"/>
                    <a:pt x="176" y="1644"/>
                  </a:cubicBezTo>
                  <a:cubicBezTo>
                    <a:pt x="92" y="1405"/>
                    <a:pt x="32" y="1508"/>
                    <a:pt x="16" y="1484"/>
                  </a:cubicBezTo>
                  <a:close/>
                </a:path>
              </a:pathLst>
            </a:custGeom>
            <a:solidFill>
              <a:srgbClr val="0066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 userDrawn="1"/>
          </p:nvSpPr>
          <p:spPr bwMode="auto">
            <a:xfrm>
              <a:off x="97" y="49"/>
              <a:ext cx="384" cy="1296"/>
            </a:xfrm>
            <a:custGeom>
              <a:avLst/>
              <a:gdLst>
                <a:gd name="T0" fmla="*/ 0 w 912"/>
                <a:gd name="T1" fmla="*/ 60 h 2888"/>
                <a:gd name="T2" fmla="*/ 1 w 912"/>
                <a:gd name="T3" fmla="*/ 50 h 2888"/>
                <a:gd name="T4" fmla="*/ 5 w 912"/>
                <a:gd name="T5" fmla="*/ 78 h 2888"/>
                <a:gd name="T6" fmla="*/ 9 w 912"/>
                <a:gd name="T7" fmla="*/ 19 h 2888"/>
                <a:gd name="T8" fmla="*/ 13 w 912"/>
                <a:gd name="T9" fmla="*/ 114 h 2888"/>
                <a:gd name="T10" fmla="*/ 16 w 912"/>
                <a:gd name="T11" fmla="*/ 4 h 2888"/>
                <a:gd name="T12" fmla="*/ 20 w 912"/>
                <a:gd name="T13" fmla="*/ 93 h 2888"/>
                <a:gd name="T14" fmla="*/ 23 w 912"/>
                <a:gd name="T15" fmla="*/ 31 h 2888"/>
                <a:gd name="T16" fmla="*/ 27 w 912"/>
                <a:gd name="T17" fmla="*/ 64 h 2888"/>
                <a:gd name="T18" fmla="*/ 29 w 912"/>
                <a:gd name="T19" fmla="*/ 58 h 28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2" h="2888">
                  <a:moveTo>
                    <a:pt x="0" y="1480"/>
                  </a:moveTo>
                  <a:cubicBezTo>
                    <a:pt x="12" y="1324"/>
                    <a:pt x="24" y="1168"/>
                    <a:pt x="48" y="1240"/>
                  </a:cubicBezTo>
                  <a:cubicBezTo>
                    <a:pt x="72" y="1312"/>
                    <a:pt x="104" y="2040"/>
                    <a:pt x="144" y="1912"/>
                  </a:cubicBezTo>
                  <a:cubicBezTo>
                    <a:pt x="184" y="1784"/>
                    <a:pt x="240" y="320"/>
                    <a:pt x="288" y="472"/>
                  </a:cubicBezTo>
                  <a:cubicBezTo>
                    <a:pt x="336" y="624"/>
                    <a:pt x="392" y="2888"/>
                    <a:pt x="432" y="2824"/>
                  </a:cubicBezTo>
                  <a:cubicBezTo>
                    <a:pt x="472" y="2760"/>
                    <a:pt x="496" y="176"/>
                    <a:pt x="528" y="88"/>
                  </a:cubicBezTo>
                  <a:cubicBezTo>
                    <a:pt x="560" y="0"/>
                    <a:pt x="592" y="2184"/>
                    <a:pt x="624" y="2296"/>
                  </a:cubicBezTo>
                  <a:cubicBezTo>
                    <a:pt x="656" y="2408"/>
                    <a:pt x="680" y="880"/>
                    <a:pt x="720" y="760"/>
                  </a:cubicBezTo>
                  <a:cubicBezTo>
                    <a:pt x="760" y="640"/>
                    <a:pt x="832" y="1464"/>
                    <a:pt x="864" y="1576"/>
                  </a:cubicBezTo>
                  <a:cubicBezTo>
                    <a:pt x="896" y="1688"/>
                    <a:pt x="904" y="1456"/>
                    <a:pt x="912" y="1432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685800" y="942975"/>
            <a:ext cx="8458200" cy="74613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760000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10089" y="5686876"/>
            <a:ext cx="9144000" cy="1204912"/>
            <a:chOff x="-10089" y="5686876"/>
            <a:chExt cx="9144000" cy="1204912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10089" y="5769426"/>
              <a:ext cx="9144000" cy="1122362"/>
              <a:chOff x="-10089" y="5769426"/>
              <a:chExt cx="9144000" cy="1122362"/>
            </a:xfrm>
          </p:grpSpPr>
          <p:pic>
            <p:nvPicPr>
              <p:cNvPr id="14" name="Picture 26" descr="Maxwell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9974" y="5769426"/>
                <a:ext cx="957263" cy="11176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27" descr="maxwell equations"/>
              <p:cNvPicPr>
                <a:picLocks noChangeAspect="1" noChangeArrowheads="1"/>
              </p:cNvPicPr>
              <p:nvPr userDrawn="1"/>
            </p:nvPicPr>
            <p:blipFill>
              <a:blip r:embed="rId3">
                <a:lum contrast="-6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1524" y="5769426"/>
                <a:ext cx="1477963" cy="11223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28" descr="interference2_s"/>
              <p:cNvPicPr>
                <a:picLocks noChangeAspect="1" noChangeArrowheads="1"/>
              </p:cNvPicPr>
              <p:nvPr userDrawn="1"/>
            </p:nvPicPr>
            <p:blipFill>
              <a:blip r:embed="rId4">
                <a:lum bright="-24000" contrast="1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2849" y="5769426"/>
                <a:ext cx="1108075" cy="11144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29" descr="diffraction"/>
              <p:cNvPicPr>
                <a:picLocks noChangeAspect="1" noChangeArrowheads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7899" y="5769426"/>
                <a:ext cx="1104900" cy="11223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30" descr="optical filter"/>
              <p:cNvPicPr>
                <a:picLocks noChangeAspect="1" noChangeArrowheads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089" y="5769426"/>
                <a:ext cx="3176588" cy="11128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31" descr="optical_crystal"/>
              <p:cNvPicPr>
                <a:picLocks noChangeAspect="1" noChangeArrowheads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90" b="21259"/>
              <a:stretch>
                <a:fillRect/>
              </a:stretch>
            </p:blipFill>
            <p:spPr bwMode="auto">
              <a:xfrm>
                <a:off x="7873436" y="5769426"/>
                <a:ext cx="1260475" cy="11144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3" name="Rectangle 34"/>
            <p:cNvSpPr>
              <a:spLocks noChangeArrowheads="1"/>
            </p:cNvSpPr>
            <p:nvPr/>
          </p:nvSpPr>
          <p:spPr bwMode="auto">
            <a:xfrm>
              <a:off x="-10089" y="5686876"/>
              <a:ext cx="9144000" cy="1196975"/>
            </a:xfrm>
            <a:prstGeom prst="rect">
              <a:avLst/>
            </a:prstGeom>
            <a:solidFill>
              <a:srgbClr val="FFFFFF">
                <a:alpha val="7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71550" y="115888"/>
            <a:ext cx="7158038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grpSp>
        <p:nvGrpSpPr>
          <p:cNvPr id="1033" name="Group 7"/>
          <p:cNvGrpSpPr/>
          <p:nvPr/>
        </p:nvGrpSpPr>
        <p:grpSpPr bwMode="auto">
          <a:xfrm>
            <a:off x="76200" y="76200"/>
            <a:ext cx="731838" cy="1828800"/>
            <a:chOff x="18" y="0"/>
            <a:chExt cx="576" cy="1440"/>
          </a:xfrm>
        </p:grpSpPr>
        <p:sp>
          <p:nvSpPr>
            <p:cNvPr id="1046" name="Freeform 8"/>
            <p:cNvSpPr/>
            <p:nvPr userDrawn="1"/>
          </p:nvSpPr>
          <p:spPr bwMode="auto">
            <a:xfrm rot="-121251">
              <a:off x="18" y="0"/>
              <a:ext cx="576" cy="1440"/>
            </a:xfrm>
            <a:custGeom>
              <a:avLst/>
              <a:gdLst>
                <a:gd name="T0" fmla="*/ 1 w 1208"/>
                <a:gd name="T1" fmla="*/ 74 h 3046"/>
                <a:gd name="T2" fmla="*/ 4 w 1208"/>
                <a:gd name="T3" fmla="*/ 75 h 3046"/>
                <a:gd name="T4" fmla="*/ 9 w 1208"/>
                <a:gd name="T5" fmla="*/ 65 h 3046"/>
                <a:gd name="T6" fmla="*/ 32 w 1208"/>
                <a:gd name="T7" fmla="*/ 7 h 3046"/>
                <a:gd name="T8" fmla="*/ 43 w 1208"/>
                <a:gd name="T9" fmla="*/ 26 h 3046"/>
                <a:gd name="T10" fmla="*/ 54 w 1208"/>
                <a:gd name="T11" fmla="*/ 72 h 3046"/>
                <a:gd name="T12" fmla="*/ 62 w 1208"/>
                <a:gd name="T13" fmla="*/ 77 h 3046"/>
                <a:gd name="T14" fmla="*/ 54 w 1208"/>
                <a:gd name="T15" fmla="*/ 80 h 3046"/>
                <a:gd name="T16" fmla="*/ 40 w 1208"/>
                <a:gd name="T17" fmla="*/ 120 h 3046"/>
                <a:gd name="T18" fmla="*/ 27 w 1208"/>
                <a:gd name="T19" fmla="*/ 146 h 3046"/>
                <a:gd name="T20" fmla="*/ 9 w 1208"/>
                <a:gd name="T21" fmla="*/ 82 h 3046"/>
                <a:gd name="T22" fmla="*/ 1 w 1208"/>
                <a:gd name="T23" fmla="*/ 74 h 30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08" h="3046">
                  <a:moveTo>
                    <a:pt x="16" y="1484"/>
                  </a:moveTo>
                  <a:cubicBezTo>
                    <a:pt x="0" y="1460"/>
                    <a:pt x="53" y="1529"/>
                    <a:pt x="80" y="1500"/>
                  </a:cubicBezTo>
                  <a:cubicBezTo>
                    <a:pt x="107" y="1471"/>
                    <a:pt x="86" y="1536"/>
                    <a:pt x="176" y="1308"/>
                  </a:cubicBezTo>
                  <a:cubicBezTo>
                    <a:pt x="266" y="1080"/>
                    <a:pt x="510" y="262"/>
                    <a:pt x="619" y="131"/>
                  </a:cubicBezTo>
                  <a:cubicBezTo>
                    <a:pt x="728" y="0"/>
                    <a:pt x="757" y="305"/>
                    <a:pt x="830" y="524"/>
                  </a:cubicBezTo>
                  <a:cubicBezTo>
                    <a:pt x="903" y="743"/>
                    <a:pt x="996" y="1278"/>
                    <a:pt x="1058" y="1447"/>
                  </a:cubicBezTo>
                  <a:cubicBezTo>
                    <a:pt x="1120" y="1616"/>
                    <a:pt x="1208" y="1513"/>
                    <a:pt x="1205" y="1539"/>
                  </a:cubicBezTo>
                  <a:cubicBezTo>
                    <a:pt x="1202" y="1565"/>
                    <a:pt x="1113" y="1458"/>
                    <a:pt x="1040" y="1603"/>
                  </a:cubicBezTo>
                  <a:cubicBezTo>
                    <a:pt x="967" y="1748"/>
                    <a:pt x="853" y="2188"/>
                    <a:pt x="766" y="2407"/>
                  </a:cubicBezTo>
                  <a:cubicBezTo>
                    <a:pt x="679" y="2626"/>
                    <a:pt x="617" y="3046"/>
                    <a:pt x="519" y="2919"/>
                  </a:cubicBezTo>
                  <a:cubicBezTo>
                    <a:pt x="421" y="2792"/>
                    <a:pt x="260" y="1883"/>
                    <a:pt x="176" y="1644"/>
                  </a:cubicBezTo>
                  <a:cubicBezTo>
                    <a:pt x="92" y="1405"/>
                    <a:pt x="32" y="1508"/>
                    <a:pt x="16" y="1484"/>
                  </a:cubicBezTo>
                  <a:close/>
                </a:path>
              </a:pathLst>
            </a:custGeom>
            <a:solidFill>
              <a:srgbClr val="0066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7" name="Freeform 9"/>
            <p:cNvSpPr/>
            <p:nvPr userDrawn="1"/>
          </p:nvSpPr>
          <p:spPr bwMode="auto">
            <a:xfrm>
              <a:off x="97" y="49"/>
              <a:ext cx="384" cy="1296"/>
            </a:xfrm>
            <a:custGeom>
              <a:avLst/>
              <a:gdLst>
                <a:gd name="T0" fmla="*/ 0 w 912"/>
                <a:gd name="T1" fmla="*/ 60 h 2888"/>
                <a:gd name="T2" fmla="*/ 1 w 912"/>
                <a:gd name="T3" fmla="*/ 50 h 2888"/>
                <a:gd name="T4" fmla="*/ 5 w 912"/>
                <a:gd name="T5" fmla="*/ 78 h 2888"/>
                <a:gd name="T6" fmla="*/ 9 w 912"/>
                <a:gd name="T7" fmla="*/ 19 h 2888"/>
                <a:gd name="T8" fmla="*/ 13 w 912"/>
                <a:gd name="T9" fmla="*/ 114 h 2888"/>
                <a:gd name="T10" fmla="*/ 16 w 912"/>
                <a:gd name="T11" fmla="*/ 4 h 2888"/>
                <a:gd name="T12" fmla="*/ 20 w 912"/>
                <a:gd name="T13" fmla="*/ 93 h 2888"/>
                <a:gd name="T14" fmla="*/ 23 w 912"/>
                <a:gd name="T15" fmla="*/ 31 h 2888"/>
                <a:gd name="T16" fmla="*/ 27 w 912"/>
                <a:gd name="T17" fmla="*/ 64 h 2888"/>
                <a:gd name="T18" fmla="*/ 29 w 912"/>
                <a:gd name="T19" fmla="*/ 58 h 28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2" h="2888">
                  <a:moveTo>
                    <a:pt x="0" y="1480"/>
                  </a:moveTo>
                  <a:cubicBezTo>
                    <a:pt x="12" y="1324"/>
                    <a:pt x="24" y="1168"/>
                    <a:pt x="48" y="1240"/>
                  </a:cubicBezTo>
                  <a:cubicBezTo>
                    <a:pt x="72" y="1312"/>
                    <a:pt x="104" y="2040"/>
                    <a:pt x="144" y="1912"/>
                  </a:cubicBezTo>
                  <a:cubicBezTo>
                    <a:pt x="184" y="1784"/>
                    <a:pt x="240" y="320"/>
                    <a:pt x="288" y="472"/>
                  </a:cubicBezTo>
                  <a:cubicBezTo>
                    <a:pt x="336" y="624"/>
                    <a:pt x="392" y="2888"/>
                    <a:pt x="432" y="2824"/>
                  </a:cubicBezTo>
                  <a:cubicBezTo>
                    <a:pt x="472" y="2760"/>
                    <a:pt x="496" y="176"/>
                    <a:pt x="528" y="88"/>
                  </a:cubicBezTo>
                  <a:cubicBezTo>
                    <a:pt x="560" y="0"/>
                    <a:pt x="592" y="2184"/>
                    <a:pt x="624" y="2296"/>
                  </a:cubicBezTo>
                  <a:cubicBezTo>
                    <a:pt x="656" y="2408"/>
                    <a:pt x="680" y="880"/>
                    <a:pt x="720" y="760"/>
                  </a:cubicBezTo>
                  <a:cubicBezTo>
                    <a:pt x="760" y="640"/>
                    <a:pt x="832" y="1464"/>
                    <a:pt x="864" y="1576"/>
                  </a:cubicBezTo>
                  <a:cubicBezTo>
                    <a:pt x="896" y="1688"/>
                    <a:pt x="904" y="1456"/>
                    <a:pt x="912" y="1432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685800" y="942975"/>
            <a:ext cx="8458200" cy="74613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760000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>
    <p:push dir="r"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447675" indent="-447675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anose="05000000000000000000" pitchFamily="2" charset="2"/>
        <a:buChar char="Ø"/>
        <a:defRPr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889000" indent="-440055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anose="05000000000000000000" pitchFamily="2" charset="2"/>
        <a:buChar char="Ø"/>
        <a:defRPr sz="28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2pPr>
      <a:lvl3pPr marL="1294130" indent="-403225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anose="05000000000000000000" pitchFamily="2" charset="2"/>
        <a:buChar char="Ø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3pPr>
      <a:lvl4pPr marL="1681480" indent="-386080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anose="05000000000000000000" pitchFamily="2" charset="2"/>
        <a:buChar char="Ø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4pPr>
      <a:lvl5pPr marL="2070100" indent="-387350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anose="05000000000000000000" pitchFamily="2" charset="2"/>
        <a:buChar char="Ø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5pPr>
      <a:lvl6pPr marL="2527300" indent="-387350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anose="05000000000000000000" pitchFamily="2" charset="2"/>
        <a:buChar char="Ø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84500" indent="-387350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anose="05000000000000000000" pitchFamily="2" charset="2"/>
        <a:buChar char="Ø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41700" indent="-387350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anose="05000000000000000000" pitchFamily="2" charset="2"/>
        <a:buChar char="Ø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98900" indent="-387350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anose="05000000000000000000" pitchFamily="2" charset="2"/>
        <a:buChar char="Ø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1.wmf"/><Relationship Id="rId4" Type="http://schemas.openxmlformats.org/officeDocument/2006/relationships/image" Target="../media/image22.png"/><Relationship Id="rId9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5.wmf"/><Relationship Id="rId4" Type="http://schemas.openxmlformats.org/officeDocument/2006/relationships/image" Target="../media/image37.png"/><Relationship Id="rId9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40.wmf"/><Relationship Id="rId4" Type="http://schemas.openxmlformats.org/officeDocument/2006/relationships/image" Target="../media/image37.png"/><Relationship Id="rId9" Type="http://schemas.openxmlformats.org/officeDocument/2006/relationships/oleObject" Target="../embeddings/oleObject1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7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50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7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2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62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64.wmf"/><Relationship Id="rId10" Type="http://schemas.openxmlformats.org/officeDocument/2006/relationships/image" Target="../media/image63.jpg"/><Relationship Id="rId4" Type="http://schemas.openxmlformats.org/officeDocument/2006/relationships/oleObject" Target="../embeddings/oleObject25.bin"/><Relationship Id="rId9" Type="http://schemas.openxmlformats.org/officeDocument/2006/relationships/image" Target="../media/image6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notesSlide" Target="../notesSlides/notesSlide33.xml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71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72.jp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76.wmf"/><Relationship Id="rId12" Type="http://schemas.openxmlformats.org/officeDocument/2006/relationships/image" Target="../media/image7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1.bin"/><Relationship Id="rId11" Type="http://schemas.openxmlformats.org/officeDocument/2006/relationships/oleObject" Target="../embeddings/oleObject33.bin"/><Relationship Id="rId5" Type="http://schemas.openxmlformats.org/officeDocument/2006/relationships/image" Target="../media/image75.wmf"/><Relationship Id="rId10" Type="http://schemas.openxmlformats.org/officeDocument/2006/relationships/image" Target="../media/image79.jpeg"/><Relationship Id="rId4" Type="http://schemas.openxmlformats.org/officeDocument/2006/relationships/oleObject" Target="../embeddings/oleObject30.bin"/><Relationship Id="rId9" Type="http://schemas.openxmlformats.org/officeDocument/2006/relationships/image" Target="../media/image77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8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1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notesSlide" Target="../notesSlides/notesSlide38.xml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86.jpg"/><Relationship Id="rId9" Type="http://schemas.openxmlformats.org/officeDocument/2006/relationships/image" Target="../media/image6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7" Type="http://schemas.openxmlformats.org/officeDocument/2006/relationships/image" Target="../media/image9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gif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4.tiff"/><Relationship Id="rId5" Type="http://schemas.openxmlformats.org/officeDocument/2006/relationships/image" Target="../media/image9.tiff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371600" y="4582641"/>
            <a:ext cx="6553200" cy="790575"/>
          </a:xfrm>
          <a:prstGeom prst="rect">
            <a:avLst/>
          </a:prstGeom>
        </p:spPr>
        <p:txBody>
          <a:bodyPr anchor="ctr" anchorCtr="0"/>
          <a:lstStyle>
            <a:lvl1pPr indent="0"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anose="05000000000000000000" pitchFamily="2" charset="2"/>
              <a:buNone/>
              <a:defRPr sz="1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89000" indent="-440055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anose="05000000000000000000" pitchFamily="2" charset="2"/>
              <a:buChar char="Ø"/>
              <a:defRPr sz="28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2pPr>
            <a:lvl3pPr marL="1294130" indent="-403225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anose="05000000000000000000" pitchFamily="2" charset="2"/>
              <a:buChar char="Ø"/>
              <a:defRPr sz="2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3pPr>
            <a:lvl4pPr marL="1681480" indent="-38608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anose="05000000000000000000" pitchFamily="2" charset="2"/>
              <a:buChar char="Ø"/>
              <a:defRPr sz="20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4pPr>
            <a:lvl5pPr marL="2070100" indent="-38735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anose="05000000000000000000" pitchFamily="2" charset="2"/>
              <a:buChar char="Ø"/>
              <a:defRPr sz="20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5pPr>
            <a:lvl6pPr marL="2527300" indent="-38735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anose="05000000000000000000" pitchFamily="2" charset="2"/>
              <a:buChar char="Ø"/>
              <a:defRPr sz="20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6pPr>
            <a:lvl7pPr marL="2984500" indent="-38735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anose="05000000000000000000" pitchFamily="2" charset="2"/>
              <a:buChar char="Ø"/>
              <a:defRPr sz="20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7pPr>
            <a:lvl8pPr marL="3441700" indent="-38735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anose="05000000000000000000" pitchFamily="2" charset="2"/>
              <a:buChar char="Ø"/>
              <a:defRPr sz="20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8pPr>
            <a:lvl9pPr marL="3898900" indent="-38735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anose="05000000000000000000" pitchFamily="2" charset="2"/>
              <a:buChar char="Ø"/>
              <a:defRPr sz="20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9pPr>
          </a:lstStyle>
          <a:p>
            <a:r>
              <a:rPr lang="zh-CN" altLang="en-US" dirty="0"/>
              <a:t>万助军</a:t>
            </a:r>
          </a:p>
          <a:p>
            <a:r>
              <a:rPr lang="en-US" altLang="zh-CN" dirty="0"/>
              <a:t>zhujun.wan@hust.edu.cn</a:t>
            </a:r>
          </a:p>
          <a:p>
            <a:r>
              <a:rPr lang="zh-CN" altLang="en-US" dirty="0"/>
              <a:t>华中科技大学光学与电子信息学院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2564904"/>
            <a:ext cx="9144000" cy="101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4400" dirty="0">
                <a:ea typeface="宋体" panose="02010600030101010101" pitchFamily="2" charset="-122"/>
              </a:rPr>
              <a:t>第</a:t>
            </a:r>
            <a:r>
              <a:rPr lang="en-US" altLang="zh-CN" sz="4400" dirty="0">
                <a:ea typeface="宋体" panose="02010600030101010101" pitchFamily="2" charset="-122"/>
              </a:rPr>
              <a:t>3</a:t>
            </a:r>
            <a:r>
              <a:rPr lang="zh-CN" altLang="en-US" sz="4400" dirty="0">
                <a:ea typeface="宋体" panose="02010600030101010101" pitchFamily="2" charset="-122"/>
              </a:rPr>
              <a:t>章 光的干涉</a:t>
            </a:r>
            <a:endParaRPr lang="zh-CN" altLang="en-US" sz="4400" kern="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迈克尔逊干涉仪的干涉条纹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t>10</a:t>
            </a:fld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48" y="1196752"/>
            <a:ext cx="8212032" cy="50840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504" y="1384276"/>
            <a:ext cx="428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等倾干涉条纹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107504" y="3972496"/>
            <a:ext cx="428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等厚干涉条纹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404AE8-3601-4518-8327-44930139C5A0}"/>
              </a:ext>
            </a:extLst>
          </p:cNvPr>
          <p:cNvGrpSpPr/>
          <p:nvPr/>
        </p:nvGrpSpPr>
        <p:grpSpPr>
          <a:xfrm>
            <a:off x="707848" y="3666510"/>
            <a:ext cx="4008168" cy="338554"/>
            <a:chOff x="707848" y="3666510"/>
            <a:chExt cx="4008168" cy="338554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E937A2E6-1761-4B7A-91E2-E5C63566B8B4}"/>
                </a:ext>
              </a:extLst>
            </p:cNvPr>
            <p:cNvCxnSpPr>
              <a:cxnSpLocks/>
            </p:cNvCxnSpPr>
            <p:nvPr/>
          </p:nvCxnSpPr>
          <p:spPr>
            <a:xfrm>
              <a:off x="707848" y="4005064"/>
              <a:ext cx="400816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F7C24D6-9F5D-4BBB-82CA-09253652F6EC}"/>
                </a:ext>
              </a:extLst>
            </p:cNvPr>
            <p:cNvSpPr txBox="1"/>
            <p:nvPr/>
          </p:nvSpPr>
          <p:spPr>
            <a:xfrm>
              <a:off x="761087" y="3666510"/>
              <a:ext cx="39549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中心条纹内陷，整组条纹内缩，变得更加稀疏。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7D4A4ED-BDA5-4B9F-84C2-E8BC7898F744}"/>
              </a:ext>
            </a:extLst>
          </p:cNvPr>
          <p:cNvGrpSpPr/>
          <p:nvPr/>
        </p:nvGrpSpPr>
        <p:grpSpPr>
          <a:xfrm>
            <a:off x="4932040" y="3677942"/>
            <a:ext cx="4134465" cy="327122"/>
            <a:chOff x="4932040" y="3677942"/>
            <a:chExt cx="4134465" cy="327122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26F4A179-D4EB-46BA-AC91-FE6910E0ED22}"/>
                </a:ext>
              </a:extLst>
            </p:cNvPr>
            <p:cNvCxnSpPr>
              <a:cxnSpLocks/>
            </p:cNvCxnSpPr>
            <p:nvPr/>
          </p:nvCxnSpPr>
          <p:spPr>
            <a:xfrm>
              <a:off x="4932040" y="4005064"/>
              <a:ext cx="4080176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87C77FC-D2A7-455E-AF46-4AC75EFFB5E1}"/>
                </a:ext>
              </a:extLst>
            </p:cNvPr>
            <p:cNvSpPr txBox="1"/>
            <p:nvPr/>
          </p:nvSpPr>
          <p:spPr>
            <a:xfrm>
              <a:off x="4932040" y="3677942"/>
              <a:ext cx="41344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/>
                <a:t>中心有条纹冒出，整组条纹外移，变得更加密集。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2DCF12D-4C25-4F81-9157-895C40558B8C}"/>
              </a:ext>
            </a:extLst>
          </p:cNvPr>
          <p:cNvGrpSpPr/>
          <p:nvPr/>
        </p:nvGrpSpPr>
        <p:grpSpPr>
          <a:xfrm>
            <a:off x="707848" y="6361583"/>
            <a:ext cx="4008168" cy="307777"/>
            <a:chOff x="707848" y="6361583"/>
            <a:chExt cx="4008168" cy="307777"/>
          </a:xfrm>
        </p:grpSpPr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EBD61370-5A70-4172-A2D7-DCCCE3809AE4}"/>
                </a:ext>
              </a:extLst>
            </p:cNvPr>
            <p:cNvCxnSpPr>
              <a:cxnSpLocks/>
            </p:cNvCxnSpPr>
            <p:nvPr/>
          </p:nvCxnSpPr>
          <p:spPr>
            <a:xfrm>
              <a:off x="707848" y="6669360"/>
              <a:ext cx="400816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F3DE054-D6AD-46B4-B432-FE43690399D6}"/>
                </a:ext>
              </a:extLst>
            </p:cNvPr>
            <p:cNvSpPr txBox="1"/>
            <p:nvPr/>
          </p:nvSpPr>
          <p:spPr>
            <a:xfrm>
              <a:off x="1043608" y="6361583"/>
              <a:ext cx="33795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chemeClr val="tx2"/>
                  </a:solidFill>
                </a:rPr>
                <a:t>条纹不断从棱边一侧冒出，并向左扩展。</a:t>
              </a:r>
              <a:endParaRPr lang="zh-CN" altLang="en-US" sz="1400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84FE1F1-01E8-4587-9313-A02D2D024F31}"/>
              </a:ext>
            </a:extLst>
          </p:cNvPr>
          <p:cNvGrpSpPr/>
          <p:nvPr/>
        </p:nvGrpSpPr>
        <p:grpSpPr>
          <a:xfrm>
            <a:off x="4932040" y="6361583"/>
            <a:ext cx="4080176" cy="307777"/>
            <a:chOff x="4932040" y="6361583"/>
            <a:chExt cx="4080176" cy="307777"/>
          </a:xfrm>
        </p:grpSpPr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D10A79ED-3282-4047-846A-354A229C9171}"/>
                </a:ext>
              </a:extLst>
            </p:cNvPr>
            <p:cNvCxnSpPr>
              <a:cxnSpLocks/>
            </p:cNvCxnSpPr>
            <p:nvPr/>
          </p:nvCxnSpPr>
          <p:spPr>
            <a:xfrm>
              <a:off x="4932040" y="6669360"/>
              <a:ext cx="4080176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5E53BB5-B6F6-433E-BC87-279EA2B5FF07}"/>
                </a:ext>
              </a:extLst>
            </p:cNvPr>
            <p:cNvSpPr txBox="1"/>
            <p:nvPr/>
          </p:nvSpPr>
          <p:spPr>
            <a:xfrm>
              <a:off x="5298531" y="6361583"/>
              <a:ext cx="35219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chemeClr val="tx2"/>
                  </a:solidFill>
                </a:rPr>
                <a:t>条纹不断向左移动，并一一消失于棱边处。</a:t>
              </a:r>
              <a:endParaRPr lang="zh-CN" altLang="en-US" sz="1400" dirty="0"/>
            </a:p>
          </p:txBody>
        </p:sp>
      </p:grp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3.3 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迈克尔逊干涉仪及其变型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t>11</a:t>
            </a:fld>
            <a:endParaRPr lang="en-US" altLang="zh-CN" dirty="0"/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2267744" y="1772816"/>
            <a:ext cx="5350023" cy="440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3.3.1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迈克尔逊干涉仪</a:t>
            </a:r>
            <a:endParaRPr lang="en-US" altLang="zh-CN" b="1" dirty="0">
              <a:latin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solidFill>
                  <a:srgbClr val="2E03CD"/>
                </a:solidFill>
                <a:latin typeface="+mn-ea"/>
                <a:cs typeface="Times New Roman" panose="02020603050405020304" pitchFamily="18" charset="0"/>
              </a:rPr>
              <a:t>3.3.2 </a:t>
            </a:r>
            <a:r>
              <a:rPr lang="zh-CN" altLang="en-US" b="1" dirty="0">
                <a:solidFill>
                  <a:srgbClr val="2E03CD"/>
                </a:solidFill>
                <a:latin typeface="+mn-ea"/>
                <a:cs typeface="Times New Roman" panose="02020603050405020304" pitchFamily="18" charset="0"/>
              </a:rPr>
              <a:t>泰曼干涉仪</a:t>
            </a:r>
            <a:endParaRPr lang="en-US" altLang="zh-CN" b="1" dirty="0">
              <a:solidFill>
                <a:srgbClr val="2E03CD"/>
              </a:solidFill>
              <a:latin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3.3.3 </a:t>
            </a:r>
            <a:r>
              <a:rPr lang="zh-CN" altLang="en-US" b="1" dirty="0">
                <a:latin typeface="+mn-ea"/>
                <a:cs typeface="Times New Roman" pitchFamily="18" charset="0"/>
              </a:rPr>
              <a:t>马赫</a:t>
            </a:r>
            <a:r>
              <a:rPr lang="en-US" altLang="zh-CN" b="1" dirty="0">
                <a:latin typeface="+mn-ea"/>
                <a:cs typeface="Times New Roman" pitchFamily="18" charset="0"/>
              </a:rPr>
              <a:t>-</a:t>
            </a:r>
            <a:r>
              <a:rPr lang="zh-CN" altLang="en-US" b="1" dirty="0">
                <a:latin typeface="+mn-ea"/>
                <a:cs typeface="Times New Roman" pitchFamily="18" charset="0"/>
              </a:rPr>
              <a:t>曾德尔干涉仪</a:t>
            </a:r>
            <a:endParaRPr lang="en-US" altLang="zh-CN" b="1" dirty="0">
              <a:latin typeface="+mn-ea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b="1" dirty="0">
                <a:latin typeface="+mn-ea"/>
                <a:cs typeface="Times New Roman" pitchFamily="18" charset="0"/>
              </a:rPr>
              <a:t>3.3.4 </a:t>
            </a:r>
            <a:r>
              <a:rPr lang="zh-CN" altLang="en-US" b="1" dirty="0">
                <a:latin typeface="+mn-ea"/>
                <a:cs typeface="Times New Roman" pitchFamily="18" charset="0"/>
              </a:rPr>
              <a:t>傅里叶变换光谱仪</a:t>
            </a:r>
            <a:endParaRPr lang="en-US" altLang="zh-CN" b="1" dirty="0">
              <a:latin typeface="+mn-ea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b="1" dirty="0">
                <a:latin typeface="+mn-ea"/>
                <a:cs typeface="Times New Roman" pitchFamily="18" charset="0"/>
              </a:rPr>
              <a:t>3.3.5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外差干涉</a:t>
            </a:r>
            <a:endParaRPr lang="en-US" altLang="zh-CN" b="1" dirty="0">
              <a:latin typeface="+mn-ea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b="1" dirty="0">
                <a:latin typeface="+mn-ea"/>
                <a:cs typeface="Times New Roman" pitchFamily="18" charset="0"/>
              </a:rPr>
              <a:t>3.3.6 </a:t>
            </a:r>
            <a:r>
              <a:rPr lang="en-US" altLang="zh-CN" b="1" dirty="0" err="1">
                <a:latin typeface="+mn-ea"/>
                <a:cs typeface="Times New Roman" pitchFamily="18" charset="0"/>
              </a:rPr>
              <a:t>Sagnac</a:t>
            </a:r>
            <a:r>
              <a:rPr lang="zh-CN" altLang="en-US" b="1" dirty="0">
                <a:latin typeface="+mn-ea"/>
                <a:cs typeface="Times New Roman" pitchFamily="18" charset="0"/>
              </a:rPr>
              <a:t>干涉仪</a:t>
            </a:r>
            <a:endParaRPr lang="en-US" altLang="zh-CN" b="1" dirty="0"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529481"/>
      </p:ext>
    </p:extLst>
  </p:cSld>
  <p:clrMapOvr>
    <a:masterClrMapping/>
  </p:clrMapOvr>
  <p:transition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12</a:t>
            </a:fld>
            <a:endParaRPr lang="en-US" altLang="zh-CN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563563"/>
          </a:xfrm>
        </p:spPr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泰曼干涉仪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196752"/>
            <a:ext cx="6396130" cy="3514776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07505" y="5171708"/>
            <a:ext cx="6192687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 marL="0" indent="0">
              <a:buNone/>
            </a:pPr>
            <a:r>
              <a:rPr lang="zh-CN" altLang="en-US" dirty="0"/>
              <a:t>泰曼干涉仪也是迈克尔逊干涉仪的变型，以平行光入射，两臂产生</a:t>
            </a:r>
            <a:r>
              <a:rPr lang="zh-CN" altLang="en-US" dirty="0">
                <a:solidFill>
                  <a:srgbClr val="FF0000"/>
                </a:solidFill>
              </a:rPr>
              <a:t>等厚干涉条纹</a:t>
            </a:r>
            <a:r>
              <a:rPr lang="zh-CN" altLang="en-US" dirty="0"/>
              <a:t>，可用于检测各种光学元件的加工缺陷。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634" y="4193899"/>
            <a:ext cx="2532862" cy="2547469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2794042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196753"/>
            <a:ext cx="3259029" cy="3384376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563563"/>
          </a:xfrm>
        </p:spPr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相移式泰曼干涉仪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75856" y="1124744"/>
            <a:ext cx="5760640" cy="43858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 algn="just">
              <a:lnSpc>
                <a:spcPct val="120000"/>
              </a:lnSpc>
              <a:buFont typeface="Wingdings" pitchFamily="2" charset="2"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通过条纹计数检测光学元件的面型信息，其精度有限，</a:t>
            </a:r>
            <a:r>
              <a:rPr lang="zh-CN" altLang="en-US" dirty="0">
                <a:solidFill>
                  <a:srgbClr val="FF0000"/>
                </a:solidFill>
              </a:rPr>
              <a:t>相移式干涉</a:t>
            </a:r>
            <a:r>
              <a:rPr lang="zh-CN" altLang="en-US" dirty="0"/>
              <a:t>将相位信息转换为光强信息，可提高检测精度。</a:t>
            </a:r>
            <a:endParaRPr lang="en-US" altLang="zh-CN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两支光波的干涉光强：</a:t>
            </a:r>
            <a:endParaRPr lang="en-US" altLang="zh-CN" dirty="0"/>
          </a:p>
          <a:p>
            <a:pPr marL="342900" indent="-342900">
              <a:buFont typeface="Wingdings" pitchFamily="2" charset="2"/>
              <a:buChar char="Ø"/>
            </a:pPr>
            <a:endParaRPr lang="en-US" altLang="zh-CN" dirty="0"/>
          </a:p>
          <a:p>
            <a:endParaRPr lang="en-US" altLang="zh-CN" dirty="0"/>
          </a:p>
          <a:p>
            <a:pPr marL="342900" indent="-342900">
              <a:spcBef>
                <a:spcPts val="1800"/>
              </a:spcBef>
              <a:buFont typeface="Wingdings" pitchFamily="2" charset="2"/>
              <a:buChar char="Ø"/>
            </a:pPr>
            <a:r>
              <a:rPr lang="zh-CN" altLang="en-US" dirty="0"/>
              <a:t>上式中有三个变量：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l-GR" altLang="zh-CN" i="1" dirty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zh-CN" altLang="en-US" dirty="0">
                <a:latin typeface="Times New Roman"/>
                <a:cs typeface="Times New Roman"/>
              </a:rPr>
              <a:t>，</a:t>
            </a:r>
            <a:r>
              <a:rPr lang="zh-CN" altLang="en-US" dirty="0"/>
              <a:t>只需三次测量即可获得相位信息</a:t>
            </a:r>
            <a:r>
              <a:rPr lang="el-GR" altLang="zh-CN" i="1" dirty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zh-CN" dirty="0">
                <a:latin typeface="Times New Roman"/>
                <a:cs typeface="Times New Roman"/>
              </a:rPr>
              <a:t>(</a:t>
            </a:r>
            <a:r>
              <a:rPr lang="en-US" altLang="zh-CN" i="1" dirty="0" err="1">
                <a:latin typeface="Times New Roman"/>
                <a:cs typeface="Times New Roman"/>
              </a:rPr>
              <a:t>x</a:t>
            </a:r>
            <a:r>
              <a:rPr lang="en-US" altLang="zh-CN" dirty="0" err="1">
                <a:latin typeface="Times New Roman"/>
                <a:cs typeface="Times New Roman"/>
              </a:rPr>
              <a:t>,</a:t>
            </a:r>
            <a:r>
              <a:rPr lang="en-US" altLang="zh-CN" i="1" dirty="0" err="1">
                <a:latin typeface="Times New Roman"/>
                <a:cs typeface="Times New Roman"/>
              </a:rPr>
              <a:t>y</a:t>
            </a:r>
            <a:r>
              <a:rPr lang="en-US" altLang="zh-CN" dirty="0">
                <a:latin typeface="Times New Roman"/>
                <a:cs typeface="Times New Roman"/>
              </a:rPr>
              <a:t>)</a:t>
            </a:r>
            <a:r>
              <a:rPr lang="zh-CN" altLang="en-US" dirty="0">
                <a:latin typeface="Times New Roman"/>
                <a:cs typeface="Times New Roman"/>
              </a:rPr>
              <a:t>。</a:t>
            </a:r>
            <a:endParaRPr lang="en-US" altLang="zh-CN" dirty="0">
              <a:latin typeface="Times New Roman"/>
              <a:cs typeface="Times New Roman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以四步法为例：</a:t>
            </a:r>
            <a:r>
              <a:rPr lang="en-US" altLang="zh-CN" dirty="0"/>
              <a:t>PZT</a:t>
            </a:r>
            <a:r>
              <a:rPr lang="zh-CN" altLang="en-US" dirty="0"/>
              <a:t>驱动参考镜以纳米量级的精度位移，产生</a:t>
            </a:r>
            <a:r>
              <a:rPr lang="el-GR" altLang="zh-CN" i="1" dirty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l-GR" altLang="zh-CN" dirty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l-GR" altLang="zh-CN" dirty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l-GR" altLang="zh-CN" dirty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zh-CN" altLang="en-US" dirty="0"/>
              <a:t>四个相移值，并测得与之对应的光强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II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III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IV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377058" y="2604641"/>
          <a:ext cx="5659438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70" name="公式" r:id="rId5" imgW="2819160" imgH="482400" progId="Equation.3">
                  <p:embed/>
                </p:oleObj>
              </mc:Choice>
              <mc:Fallback>
                <p:oleObj name="公式" r:id="rId5" imgW="2819160" imgH="482400" progId="Equation.3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7058" y="2604641"/>
                        <a:ext cx="5659438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07504" y="4656446"/>
          <a:ext cx="3226559" cy="2088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71" name="公式" r:id="rId7" imgW="1726920" imgH="1117440" progId="Equation.3">
                  <p:embed/>
                </p:oleObj>
              </mc:Choice>
              <mc:Fallback>
                <p:oleObj name="公式" r:id="rId7" imgW="1726920" imgH="1117440" progId="Equation.3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4656446"/>
                        <a:ext cx="3226559" cy="20884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291905" y="5445224"/>
          <a:ext cx="4600575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72" name="公式" r:id="rId9" imgW="2209680" imgH="482400" progId="Equation.3">
                  <p:embed/>
                </p:oleObj>
              </mc:Choice>
              <mc:Fallback>
                <p:oleObj name="公式" r:id="rId9" imgW="2209680" imgH="482400" progId="Equation.3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1905" y="5445224"/>
                        <a:ext cx="4600575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右箭头 12"/>
          <p:cNvSpPr/>
          <p:nvPr/>
        </p:nvSpPr>
        <p:spPr>
          <a:xfrm>
            <a:off x="3491880" y="5802040"/>
            <a:ext cx="72008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21440" y="626602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相位信息被转化为光强信息。</a:t>
            </a:r>
          </a:p>
        </p:txBody>
      </p:sp>
    </p:spTree>
    <p:extLst>
      <p:ext uri="{BB962C8B-B14F-4D97-AF65-F5344CB8AC3E}">
        <p14:creationId xmlns:p14="http://schemas.microsoft.com/office/powerpoint/2010/main" val="967890482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3.3 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迈克尔逊干涉仪及其变型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t>14</a:t>
            </a:fld>
            <a:endParaRPr lang="en-US" altLang="zh-CN" dirty="0"/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2267744" y="1772816"/>
            <a:ext cx="5350023" cy="440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3.3.1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迈克尔逊干涉仪</a:t>
            </a:r>
            <a:endParaRPr lang="en-US" altLang="zh-CN" b="1" dirty="0">
              <a:latin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3.3.2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泰曼干涉仪</a:t>
            </a:r>
            <a:endParaRPr lang="en-US" altLang="zh-CN" b="1" dirty="0">
              <a:latin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solidFill>
                  <a:srgbClr val="2E03CD"/>
                </a:solidFill>
                <a:latin typeface="+mn-ea"/>
                <a:cs typeface="Times New Roman" panose="02020603050405020304" pitchFamily="18" charset="0"/>
              </a:rPr>
              <a:t>3.3.3 </a:t>
            </a:r>
            <a:r>
              <a:rPr lang="zh-CN" altLang="en-US" b="1" dirty="0">
                <a:solidFill>
                  <a:srgbClr val="2E03CD"/>
                </a:solidFill>
                <a:latin typeface="+mn-ea"/>
                <a:cs typeface="Times New Roman" pitchFamily="18" charset="0"/>
              </a:rPr>
              <a:t>马赫</a:t>
            </a:r>
            <a:r>
              <a:rPr lang="en-US" altLang="zh-CN" b="1" dirty="0">
                <a:solidFill>
                  <a:srgbClr val="2E03CD"/>
                </a:solidFill>
                <a:latin typeface="+mn-ea"/>
                <a:cs typeface="Times New Roman" pitchFamily="18" charset="0"/>
              </a:rPr>
              <a:t>-</a:t>
            </a:r>
            <a:r>
              <a:rPr lang="zh-CN" altLang="en-US" b="1" dirty="0">
                <a:solidFill>
                  <a:srgbClr val="2E03CD"/>
                </a:solidFill>
                <a:latin typeface="+mn-ea"/>
                <a:cs typeface="Times New Roman" pitchFamily="18" charset="0"/>
              </a:rPr>
              <a:t>曾德尔干涉仪</a:t>
            </a:r>
            <a:endParaRPr lang="en-US" altLang="zh-CN" b="1" dirty="0">
              <a:solidFill>
                <a:srgbClr val="2E03CD"/>
              </a:solidFill>
              <a:latin typeface="+mn-ea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b="1" dirty="0">
                <a:latin typeface="+mn-ea"/>
                <a:cs typeface="Times New Roman" pitchFamily="18" charset="0"/>
              </a:rPr>
              <a:t>3.3.4 </a:t>
            </a:r>
            <a:r>
              <a:rPr lang="zh-CN" altLang="en-US" b="1" dirty="0">
                <a:latin typeface="+mn-ea"/>
                <a:cs typeface="Times New Roman" pitchFamily="18" charset="0"/>
              </a:rPr>
              <a:t>傅里叶变换光谱仪</a:t>
            </a:r>
            <a:endParaRPr lang="en-US" altLang="zh-CN" b="1" dirty="0">
              <a:latin typeface="+mn-ea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b="1" dirty="0">
                <a:latin typeface="+mn-ea"/>
                <a:cs typeface="Times New Roman" pitchFamily="18" charset="0"/>
              </a:rPr>
              <a:t>3.3.5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外差干涉</a:t>
            </a:r>
            <a:endParaRPr lang="en-US" altLang="zh-CN" b="1" dirty="0">
              <a:latin typeface="+mn-ea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b="1" dirty="0">
                <a:latin typeface="+mn-ea"/>
                <a:cs typeface="Times New Roman" pitchFamily="18" charset="0"/>
              </a:rPr>
              <a:t>3.3.6 </a:t>
            </a:r>
            <a:r>
              <a:rPr lang="en-US" altLang="zh-CN" b="1" dirty="0" err="1">
                <a:latin typeface="+mn-ea"/>
                <a:cs typeface="Times New Roman" pitchFamily="18" charset="0"/>
              </a:rPr>
              <a:t>Sagnac</a:t>
            </a:r>
            <a:r>
              <a:rPr lang="zh-CN" altLang="en-US" b="1" dirty="0">
                <a:latin typeface="+mn-ea"/>
                <a:cs typeface="Times New Roman" pitchFamily="18" charset="0"/>
              </a:rPr>
              <a:t>干涉仪</a:t>
            </a:r>
            <a:endParaRPr lang="en-US" altLang="zh-CN" b="1" dirty="0"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134803"/>
      </p:ext>
    </p:extLst>
  </p:cSld>
  <p:clrMapOvr>
    <a:masterClrMapping/>
  </p:clrMapOvr>
  <p:transition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96752"/>
            <a:ext cx="3168352" cy="3865587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562794"/>
            <a:ext cx="2736304" cy="3202222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黑体" pitchFamily="2" charset="-122"/>
                <a:ea typeface="黑体" pitchFamily="2" charset="-122"/>
              </a:rPr>
              <a:t>MZI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结构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3316E-2188-4ED7-98C9-89D3A2F4ECBC}" type="slidenum">
              <a:rPr lang="zh-CN" altLang="en-US"/>
              <a:pPr>
                <a:defRPr/>
              </a:pPr>
              <a:t>15</a:t>
            </a:fld>
            <a:endParaRPr lang="en-US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3275856" y="1222031"/>
            <a:ext cx="572446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分光镜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/>
              <a:t>和反射镜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/>
              <a:t>置于平行四边形的四角，镜面调至</a:t>
            </a:r>
            <a:r>
              <a:rPr lang="zh-CN" altLang="en-US" dirty="0">
                <a:solidFill>
                  <a:srgbClr val="FF0000"/>
                </a:solidFill>
              </a:rPr>
              <a:t>近乎平行</a:t>
            </a:r>
            <a:r>
              <a:rPr lang="zh-CN" altLang="en-US" dirty="0"/>
              <a:t>。光源经准直入射，两支光波的路径分别为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/>
              <a:t>和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第一支光路中的波面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dirty="0"/>
              <a:t>，在镜面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/>
              <a:t>中的虚像为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'</a:t>
            </a:r>
            <a:r>
              <a:rPr lang="zh-CN" altLang="en-US" dirty="0"/>
              <a:t>，与第二支光波中的对应波面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/>
              <a:t>构成</a:t>
            </a:r>
            <a:r>
              <a:rPr lang="zh-CN" altLang="en-US" dirty="0">
                <a:solidFill>
                  <a:srgbClr val="FF0000"/>
                </a:solidFill>
              </a:rPr>
              <a:t>楔形虚平板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085184"/>
            <a:ext cx="630019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以扩展光源照明，楔形虚平板产生的</a:t>
            </a:r>
            <a:r>
              <a:rPr lang="zh-CN" altLang="en-US" dirty="0">
                <a:solidFill>
                  <a:srgbClr val="FF0000"/>
                </a:solidFill>
              </a:rPr>
              <a:t>等厚条纹</a:t>
            </a:r>
            <a:r>
              <a:rPr lang="zh-CN" altLang="en-US" dirty="0"/>
              <a:t>，定域在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/>
              <a:t>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/>
              <a:t>之间，干涉图样经透镜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/>
              <a:t>成像于</a:t>
            </a:r>
            <a:r>
              <a:rPr lang="en-US" altLang="zh-CN" dirty="0"/>
              <a:t>CCD</a:t>
            </a:r>
            <a:r>
              <a:rPr lang="zh-CN" altLang="en-US" dirty="0"/>
              <a:t>上。</a:t>
            </a:r>
            <a:endParaRPr lang="en-US" altLang="zh-CN" dirty="0"/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/>
              <a:t>和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/>
              <a:t>同时绕自身的垂直轴转动，</a:t>
            </a:r>
            <a:r>
              <a:rPr lang="zh-CN" altLang="en-US" dirty="0">
                <a:solidFill>
                  <a:srgbClr val="FF0000"/>
                </a:solidFill>
              </a:rPr>
              <a:t>可将定域面调节至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与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之间的任意位置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475043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96753"/>
            <a:ext cx="5184576" cy="1906094"/>
          </a:xfrm>
          <a:prstGeom prst="rect">
            <a:avLst/>
          </a:prstGeom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黑体" pitchFamily="2" charset="-122"/>
                <a:ea typeface="黑体" pitchFamily="2" charset="-122"/>
              </a:rPr>
              <a:t>MZI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的应用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—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风洞气流监测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3316E-2188-4ED7-98C9-89D3A2F4ECBC}" type="slidenum">
              <a:rPr lang="zh-CN" altLang="en-US"/>
              <a:pPr>
                <a:defRPr/>
              </a:pPr>
              <a:t>16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996030"/>
            <a:ext cx="3375646" cy="2745338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591629" y="1052736"/>
            <a:ext cx="3436136" cy="2948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dirty="0"/>
              <a:t>楔形薄板等厚条纹的定域面位于薄板中，定域面调节至任意位置，表示虚平板也被调至相应位置。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注意迈克尔逊干涉仪的定域面位于镜面附近，不可灵活调节位置。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504" y="3356992"/>
            <a:ext cx="5484125" cy="3363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800" dirty="0"/>
              <a:t>MZ</a:t>
            </a:r>
            <a:r>
              <a:rPr lang="zh-CN" altLang="en-US" sz="1800" dirty="0"/>
              <a:t>干涉仪应用于风洞气流监测，将风洞置于干涉仪的</a:t>
            </a:r>
            <a:r>
              <a:rPr lang="en-US" altLang="zh-CN" sz="1800" dirty="0"/>
              <a:t>M2</a:t>
            </a:r>
            <a:r>
              <a:rPr lang="zh-CN" altLang="en-US" sz="1800" dirty="0"/>
              <a:t>与</a:t>
            </a:r>
            <a:r>
              <a:rPr lang="en-US" altLang="zh-CN" sz="1800" dirty="0"/>
              <a:t>G2</a:t>
            </a:r>
            <a:r>
              <a:rPr lang="zh-CN" altLang="en-US" sz="1800" dirty="0"/>
              <a:t>之间，在另一光路中放置补偿气室。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风洞中的气流导致空气密度急剧变化，空气折射率相应改变，原本平行的等厚条纹被扭曲，以高速相机记录干涉条纹，据此分析气流信息。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将定域面调至不同位置，可获得风洞中气流的“层析”信息。</a:t>
            </a:r>
          </a:p>
        </p:txBody>
      </p:sp>
    </p:spTree>
    <p:extLst>
      <p:ext uri="{BB962C8B-B14F-4D97-AF65-F5344CB8AC3E}">
        <p14:creationId xmlns:p14="http://schemas.microsoft.com/office/powerpoint/2010/main" val="4057573269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黑体" pitchFamily="2" charset="-122"/>
                <a:ea typeface="黑体" pitchFamily="2" charset="-122"/>
              </a:rPr>
              <a:t>MZI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的应用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—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波面检测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3316E-2188-4ED7-98C9-89D3A2F4ECBC}" type="slidenum">
              <a:rPr lang="zh-CN" altLang="en-US"/>
              <a:pPr>
                <a:defRPr/>
              </a:pPr>
              <a:t>17</a:t>
            </a:fld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12830"/>
            <a:ext cx="2736304" cy="3995272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275856" y="1196752"/>
            <a:ext cx="5688632" cy="4014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2000" indent="-457200" algn="just">
              <a:lnSpc>
                <a:spcPct val="130000"/>
              </a:lnSpc>
            </a:pPr>
            <a:r>
              <a:rPr lang="en-US" altLang="zh-CN" b="1" dirty="0">
                <a:solidFill>
                  <a:schemeClr val="tx2"/>
                </a:solidFill>
              </a:rPr>
              <a:t>1</a:t>
            </a:r>
            <a:r>
              <a:rPr lang="zh-CN" altLang="en-US" b="1" dirty="0">
                <a:solidFill>
                  <a:schemeClr val="tx2"/>
                </a:solidFill>
              </a:rPr>
              <a:t>）待测件产生的球面波</a:t>
            </a:r>
            <a:r>
              <a:rPr lang="en-US" altLang="zh-CN" b="1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zh-CN" altLang="en-US" b="1" dirty="0">
                <a:solidFill>
                  <a:schemeClr val="tx2"/>
                </a:solidFill>
              </a:rPr>
              <a:t>沿</a:t>
            </a:r>
            <a:r>
              <a:rPr lang="en-US" altLang="zh-CN" b="1" dirty="0">
                <a:solidFill>
                  <a:schemeClr val="tx2"/>
                </a:solidFill>
              </a:rPr>
              <a:t>OA</a:t>
            </a:r>
            <a:r>
              <a:rPr lang="zh-CN" altLang="en-US" b="1" dirty="0">
                <a:solidFill>
                  <a:schemeClr val="tx2"/>
                </a:solidFill>
              </a:rPr>
              <a:t>方向入射，将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</a:rPr>
              <a:t>调至平行，则</a:t>
            </a:r>
            <a:r>
              <a:rPr lang="en-US" altLang="zh-CN" b="1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zh-CN" altLang="en-US" b="1" dirty="0">
                <a:solidFill>
                  <a:schemeClr val="tx2"/>
                </a:solidFill>
              </a:rPr>
              <a:t>所分两支光波的汇聚点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</a:rPr>
              <a:t>重合。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432000" indent="-457200" algn="just">
              <a:lnSpc>
                <a:spcPct val="130000"/>
              </a:lnSpc>
            </a:pPr>
            <a:r>
              <a:rPr lang="en-US" altLang="zh-CN" b="1" dirty="0">
                <a:solidFill>
                  <a:schemeClr val="tx2"/>
                </a:solidFill>
              </a:rPr>
              <a:t>2</a:t>
            </a:r>
            <a:r>
              <a:rPr lang="zh-CN" altLang="en-US" b="1" dirty="0">
                <a:solidFill>
                  <a:schemeClr val="tx2"/>
                </a:solidFill>
              </a:rPr>
              <a:t>）调节待测件与</a:t>
            </a:r>
            <a:r>
              <a:rPr lang="en-US" altLang="zh-CN" b="1" dirty="0">
                <a:solidFill>
                  <a:schemeClr val="tx2"/>
                </a:solidFill>
              </a:rPr>
              <a:t>MZI</a:t>
            </a:r>
            <a:r>
              <a:rPr lang="zh-CN" altLang="en-US" b="1" dirty="0">
                <a:solidFill>
                  <a:schemeClr val="tx2"/>
                </a:solidFill>
              </a:rPr>
              <a:t>相对位置，让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</a:rPr>
              <a:t>位于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</a:rPr>
              <a:t>面上，此时波面</a:t>
            </a:r>
            <a:r>
              <a:rPr lang="en-US" altLang="zh-CN" b="1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</a:rPr>
              <a:t>完全重合，视场均匀亮度，无干涉条纹。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360000" indent="-457200" algn="just">
              <a:lnSpc>
                <a:spcPct val="130000"/>
              </a:lnSpc>
            </a:pPr>
            <a:r>
              <a:rPr lang="en-US" altLang="zh-CN" b="1" dirty="0">
                <a:solidFill>
                  <a:schemeClr val="tx2"/>
                </a:solidFill>
              </a:rPr>
              <a:t>3</a:t>
            </a:r>
            <a:r>
              <a:rPr lang="zh-CN" altLang="en-US" b="1" dirty="0">
                <a:solidFill>
                  <a:schemeClr val="tx2"/>
                </a:solidFill>
              </a:rPr>
              <a:t>）将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同时绕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OA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轴转动，让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与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在垂直方向分开一个很小的距离，波面</a:t>
            </a:r>
            <a:r>
              <a:rPr lang="en-US" altLang="zh-CN" b="1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b="1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</a:rPr>
              <a:t>在垂直方向分开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，视场呈现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等距平行条纹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360000" indent="-457200" algn="just">
              <a:lnSpc>
                <a:spcPct val="130000"/>
              </a:lnSpc>
            </a:pP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）让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</a:rPr>
              <a:t>绕轴线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转动，波面</a:t>
            </a:r>
            <a:r>
              <a:rPr lang="en-US" altLang="zh-CN" b="1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在水平方向离开波面</a:t>
            </a:r>
            <a:r>
              <a:rPr lang="en-US" altLang="zh-CN" b="1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，我们把这种运动称为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剪切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504" y="5967566"/>
            <a:ext cx="8856984" cy="773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 marL="0" indent="0">
              <a:buNone/>
            </a:pPr>
            <a:r>
              <a:rPr lang="zh-CN" altLang="en-US" sz="1800" dirty="0">
                <a:solidFill>
                  <a:srgbClr val="FF0000"/>
                </a:solidFill>
              </a:rPr>
              <a:t>制造大孔径光学元件时，无法提供基本无误差的参考波前，</a:t>
            </a:r>
            <a:r>
              <a:rPr lang="en-US" altLang="zh-CN" sz="1800" dirty="0">
                <a:solidFill>
                  <a:srgbClr val="FF0000"/>
                </a:solidFill>
              </a:rPr>
              <a:t>MZI</a:t>
            </a:r>
            <a:r>
              <a:rPr lang="zh-CN" altLang="en-US" sz="1800" dirty="0">
                <a:solidFill>
                  <a:srgbClr val="FF0000"/>
                </a:solidFill>
              </a:rPr>
              <a:t>通过波前自身的剪切干涉来检测像差，适用于此种情况。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7504" y="5295961"/>
            <a:ext cx="8856984" cy="725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457200" algn="just">
              <a:lnSpc>
                <a:spcPct val="120000"/>
              </a:lnSpc>
            </a:pP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）由于波面</a:t>
            </a:r>
            <a:r>
              <a:rPr lang="en-US" altLang="zh-CN" b="1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是绕汇聚点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转动，如果入射波是理想球面波，剪切前后干涉条纹不会变化；如果存在波像差，干涉条纹将会发生位移。</a:t>
            </a:r>
            <a:endParaRPr lang="zh-CN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69892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524" y="3284984"/>
            <a:ext cx="5564479" cy="3456383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itchFamily="2" charset="-122"/>
                <a:ea typeface="黑体" pitchFamily="2" charset="-122"/>
              </a:rPr>
              <a:t>MZI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的其他应用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3316E-2188-4ED7-98C9-89D3A2F4ECBC}" type="slidenum">
              <a:rPr lang="zh-CN" altLang="en-US"/>
              <a:pPr>
                <a:defRPr/>
              </a:pPr>
              <a:t>18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40768"/>
            <a:ext cx="4680520" cy="1709690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788024" y="1124744"/>
            <a:ext cx="4251980" cy="211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432000" indent="-4572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dirty="0"/>
              <a:t>基于铌酸锂光波导的</a:t>
            </a:r>
            <a:r>
              <a:rPr lang="en-US" altLang="zh-CN" sz="1800" dirty="0"/>
              <a:t>MZI</a:t>
            </a:r>
            <a:r>
              <a:rPr lang="zh-CN" altLang="en-US" sz="1800" dirty="0"/>
              <a:t>，通过电光效应改变其中一臂的相位（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zh-CN" altLang="en-US" sz="1800" dirty="0"/>
              <a:t>切换），输出信号则在</a:t>
            </a:r>
            <a:r>
              <a:rPr lang="en-US" altLang="zh-CN" sz="1800" dirty="0"/>
              <a:t>0</a:t>
            </a:r>
            <a:r>
              <a:rPr lang="zh-CN" altLang="en-US" sz="1800" dirty="0"/>
              <a:t>、</a:t>
            </a:r>
            <a:r>
              <a:rPr lang="en-US" altLang="zh-CN" sz="1800" dirty="0"/>
              <a:t>1</a:t>
            </a:r>
            <a:r>
              <a:rPr lang="zh-CN" altLang="en-US" sz="1800" dirty="0"/>
              <a:t>之间切换，可用作光通信系统发射端的光调制器。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3356992"/>
            <a:ext cx="3368020" cy="3363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432000" indent="-4572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dirty="0"/>
              <a:t>基于光波导技术，以两个耦合器串接而成的</a:t>
            </a:r>
            <a:r>
              <a:rPr lang="en-US" altLang="zh-CN" sz="1800" dirty="0"/>
              <a:t>2×2</a:t>
            </a:r>
            <a:r>
              <a:rPr lang="zh-CN" altLang="en-US" sz="1800" dirty="0"/>
              <a:t>端口</a:t>
            </a:r>
            <a:r>
              <a:rPr lang="en-US" altLang="zh-CN" sz="1800" dirty="0"/>
              <a:t>MZI</a:t>
            </a:r>
            <a:r>
              <a:rPr lang="zh-CN" altLang="en-US" sz="1800" dirty="0"/>
              <a:t>，可用作</a:t>
            </a:r>
            <a:r>
              <a:rPr lang="en-US" altLang="zh-CN" sz="1800" dirty="0"/>
              <a:t>2×2</a:t>
            </a:r>
            <a:r>
              <a:rPr lang="zh-CN" altLang="en-US" sz="1800" dirty="0"/>
              <a:t>端口光开关，通过电光或者热光效应改变其中一臂的相位（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zh-CN" altLang="en-US" sz="1800" dirty="0"/>
              <a:t>），可控制光开关在直通与交叉状态之间切换。</a:t>
            </a:r>
          </a:p>
        </p:txBody>
      </p:sp>
    </p:spTree>
    <p:extLst>
      <p:ext uri="{BB962C8B-B14F-4D97-AF65-F5344CB8AC3E}">
        <p14:creationId xmlns:p14="http://schemas.microsoft.com/office/powerpoint/2010/main" val="2983524754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3.3 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迈克尔逊干涉仪及其变型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t>19</a:t>
            </a:fld>
            <a:endParaRPr lang="en-US" altLang="zh-CN" dirty="0"/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2267744" y="1772816"/>
            <a:ext cx="5350023" cy="440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3.3.1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迈克尔逊干涉仪</a:t>
            </a:r>
            <a:endParaRPr lang="en-US" altLang="zh-CN" b="1" dirty="0">
              <a:latin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3.3.2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泰曼干涉仪</a:t>
            </a:r>
            <a:endParaRPr lang="en-US" altLang="zh-CN" b="1" dirty="0">
              <a:latin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3.3.3 </a:t>
            </a:r>
            <a:r>
              <a:rPr lang="zh-CN" altLang="en-US" b="1" dirty="0">
                <a:latin typeface="+mn-ea"/>
                <a:cs typeface="Times New Roman" pitchFamily="18" charset="0"/>
              </a:rPr>
              <a:t>马赫</a:t>
            </a:r>
            <a:r>
              <a:rPr lang="en-US" altLang="zh-CN" b="1" dirty="0">
                <a:latin typeface="+mn-ea"/>
                <a:cs typeface="Times New Roman" pitchFamily="18" charset="0"/>
              </a:rPr>
              <a:t>-</a:t>
            </a:r>
            <a:r>
              <a:rPr lang="zh-CN" altLang="en-US" b="1" dirty="0">
                <a:latin typeface="+mn-ea"/>
                <a:cs typeface="Times New Roman" pitchFamily="18" charset="0"/>
              </a:rPr>
              <a:t>曾德尔干涉仪</a:t>
            </a:r>
            <a:endParaRPr lang="en-US" altLang="zh-CN" b="1" dirty="0">
              <a:latin typeface="+mn-ea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b="1" dirty="0">
                <a:solidFill>
                  <a:srgbClr val="2E03CD"/>
                </a:solidFill>
                <a:latin typeface="+mn-ea"/>
                <a:cs typeface="Times New Roman" pitchFamily="18" charset="0"/>
              </a:rPr>
              <a:t>3.3.4 </a:t>
            </a:r>
            <a:r>
              <a:rPr lang="zh-CN" altLang="en-US" b="1" dirty="0">
                <a:solidFill>
                  <a:srgbClr val="2E03CD"/>
                </a:solidFill>
                <a:latin typeface="+mn-ea"/>
                <a:cs typeface="Times New Roman" pitchFamily="18" charset="0"/>
              </a:rPr>
              <a:t>傅里叶变换光谱仪</a:t>
            </a:r>
            <a:endParaRPr lang="en-US" altLang="zh-CN" b="1" dirty="0">
              <a:solidFill>
                <a:srgbClr val="2E03CD"/>
              </a:solidFill>
              <a:latin typeface="+mn-ea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b="1" dirty="0">
                <a:latin typeface="+mn-ea"/>
                <a:cs typeface="Times New Roman" pitchFamily="18" charset="0"/>
              </a:rPr>
              <a:t>3.3.5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外差干涉</a:t>
            </a:r>
            <a:endParaRPr lang="en-US" altLang="zh-CN" b="1" dirty="0">
              <a:latin typeface="+mn-ea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b="1" dirty="0">
                <a:latin typeface="+mn-ea"/>
                <a:cs typeface="Times New Roman" pitchFamily="18" charset="0"/>
              </a:rPr>
              <a:t>3.3.6 </a:t>
            </a:r>
            <a:r>
              <a:rPr lang="en-US" altLang="zh-CN" b="1" dirty="0" err="1">
                <a:latin typeface="+mn-ea"/>
                <a:cs typeface="Times New Roman" pitchFamily="18" charset="0"/>
              </a:rPr>
              <a:t>Sagnac</a:t>
            </a:r>
            <a:r>
              <a:rPr lang="zh-CN" altLang="en-US" b="1" dirty="0">
                <a:latin typeface="+mn-ea"/>
                <a:cs typeface="Times New Roman" pitchFamily="18" charset="0"/>
              </a:rPr>
              <a:t>干涉仪</a:t>
            </a:r>
            <a:endParaRPr lang="en-US" altLang="zh-CN" b="1" dirty="0"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041158"/>
      </p:ext>
    </p:extLst>
  </p:cSld>
  <p:clrMapOvr>
    <a:masterClrMapping/>
  </p:clrMapOvr>
  <p:transition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3.3 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迈克尔逊干涉仪及其变型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t>2</a:t>
            </a:fld>
            <a:endParaRPr lang="en-US" altLang="zh-CN" dirty="0"/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2267744" y="1772816"/>
            <a:ext cx="5350023" cy="440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solidFill>
                  <a:srgbClr val="2E03CD"/>
                </a:solidFill>
                <a:latin typeface="+mn-ea"/>
                <a:cs typeface="Times New Roman" panose="02020603050405020304" pitchFamily="18" charset="0"/>
              </a:rPr>
              <a:t>3.3.1 </a:t>
            </a:r>
            <a:r>
              <a:rPr lang="zh-CN" altLang="en-US" b="1" dirty="0">
                <a:solidFill>
                  <a:srgbClr val="2E03CD"/>
                </a:solidFill>
                <a:latin typeface="+mn-ea"/>
                <a:cs typeface="Times New Roman" panose="02020603050405020304" pitchFamily="18" charset="0"/>
              </a:rPr>
              <a:t>迈克尔逊干涉仪</a:t>
            </a:r>
            <a:endParaRPr lang="en-US" altLang="zh-CN" b="1" dirty="0">
              <a:solidFill>
                <a:srgbClr val="2E03CD"/>
              </a:solidFill>
              <a:latin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3.3.2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泰曼干涉仪</a:t>
            </a:r>
            <a:endParaRPr lang="en-US" altLang="zh-CN" b="1" dirty="0">
              <a:latin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3.3.3 </a:t>
            </a:r>
            <a:r>
              <a:rPr lang="zh-CN" altLang="en-US" b="1" dirty="0">
                <a:latin typeface="+mn-ea"/>
                <a:cs typeface="Times New Roman" pitchFamily="18" charset="0"/>
              </a:rPr>
              <a:t>马赫</a:t>
            </a:r>
            <a:r>
              <a:rPr lang="en-US" altLang="zh-CN" b="1" dirty="0">
                <a:latin typeface="+mn-ea"/>
                <a:cs typeface="Times New Roman" pitchFamily="18" charset="0"/>
              </a:rPr>
              <a:t>-</a:t>
            </a:r>
            <a:r>
              <a:rPr lang="zh-CN" altLang="en-US" b="1" dirty="0">
                <a:latin typeface="+mn-ea"/>
                <a:cs typeface="Times New Roman" pitchFamily="18" charset="0"/>
              </a:rPr>
              <a:t>曾德尔干涉仪</a:t>
            </a:r>
            <a:endParaRPr lang="en-US" altLang="zh-CN" b="1" dirty="0">
              <a:latin typeface="+mn-ea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b="1" dirty="0">
                <a:latin typeface="+mn-ea"/>
                <a:cs typeface="Times New Roman" pitchFamily="18" charset="0"/>
              </a:rPr>
              <a:t>3.3.4 </a:t>
            </a:r>
            <a:r>
              <a:rPr lang="zh-CN" altLang="en-US" b="1" dirty="0">
                <a:latin typeface="+mn-ea"/>
                <a:cs typeface="Times New Roman" pitchFamily="18" charset="0"/>
              </a:rPr>
              <a:t>傅里叶变换光谱仪</a:t>
            </a:r>
            <a:endParaRPr lang="en-US" altLang="zh-CN" b="1" dirty="0">
              <a:latin typeface="+mn-ea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b="1" dirty="0">
                <a:latin typeface="+mn-ea"/>
                <a:cs typeface="Times New Roman" pitchFamily="18" charset="0"/>
              </a:rPr>
              <a:t>3.3.5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外差干涉</a:t>
            </a:r>
            <a:endParaRPr lang="en-US" altLang="zh-CN" b="1" dirty="0">
              <a:latin typeface="+mn-ea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b="1" dirty="0">
                <a:latin typeface="+mn-ea"/>
                <a:cs typeface="Times New Roman" pitchFamily="18" charset="0"/>
              </a:rPr>
              <a:t>3.3.6 </a:t>
            </a:r>
            <a:r>
              <a:rPr lang="en-US" altLang="zh-CN" b="1" dirty="0" err="1">
                <a:latin typeface="+mn-ea"/>
                <a:cs typeface="Times New Roman" pitchFamily="18" charset="0"/>
              </a:rPr>
              <a:t>Sagnac</a:t>
            </a:r>
            <a:r>
              <a:rPr lang="zh-CN" altLang="en-US" b="1" dirty="0">
                <a:latin typeface="+mn-ea"/>
                <a:cs typeface="Times New Roman" pitchFamily="18" charset="0"/>
              </a:rPr>
              <a:t>干涉仪</a:t>
            </a:r>
            <a:endParaRPr lang="en-US" altLang="zh-CN" b="1" dirty="0">
              <a:latin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>
    <p:push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20</a:t>
            </a:fld>
            <a:endParaRPr lang="en-US" altLang="zh-CN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563563"/>
          </a:xfrm>
        </p:spPr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波长计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832706"/>
            <a:ext cx="3816424" cy="2923693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96752"/>
            <a:ext cx="4962675" cy="2744122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5070178" y="1124744"/>
            <a:ext cx="3966317" cy="257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迈克尔逊干涉仪，等倾干涉状态下，动镜每移动</a:t>
            </a:r>
            <a:r>
              <a:rPr lang="en-US" altLang="zh-CN" b="1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zh-CN" altLang="en-US" b="1" dirty="0">
                <a:solidFill>
                  <a:schemeClr val="tx2"/>
                </a:solidFill>
              </a:rPr>
              <a:t>，冒出或者消失一个条纹。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以准直激光束入射，只在中心位置产生干涉，动镜每移动</a:t>
            </a:r>
            <a:r>
              <a:rPr lang="en-US" altLang="zh-CN" b="1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zh-CN" altLang="en-US" b="1" dirty="0">
                <a:solidFill>
                  <a:schemeClr val="tx2"/>
                </a:solidFill>
              </a:rPr>
              <a:t>，探测到光功率在最大值与最小值之间循环一次。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503" y="3947572"/>
            <a:ext cx="4824537" cy="11339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800" dirty="0"/>
              <a:t>动镜的位移很难准确测量，用一支已知波长</a:t>
            </a:r>
            <a:r>
              <a:rPr lang="el-GR" altLang="zh-CN" sz="1800" dirty="0">
                <a:latin typeface="Times New Roman"/>
                <a:cs typeface="Times New Roman"/>
              </a:rPr>
              <a:t>λ</a:t>
            </a:r>
            <a:r>
              <a:rPr lang="en-US" altLang="zh-CN" sz="1800" i="1" baseline="-25000" dirty="0">
                <a:latin typeface="Times New Roman"/>
                <a:cs typeface="Times New Roman"/>
              </a:rPr>
              <a:t>r</a:t>
            </a:r>
            <a:r>
              <a:rPr lang="zh-CN" altLang="en-US" sz="1800" dirty="0"/>
              <a:t>的参考光波，与待测光波并行传输，分别用两个探测器计数，得到待测波长：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063441"/>
              </p:ext>
            </p:extLst>
          </p:nvPr>
        </p:nvGraphicFramePr>
        <p:xfrm>
          <a:off x="1835696" y="5106869"/>
          <a:ext cx="1185371" cy="773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52" name="Equation" r:id="rId6" imgW="660240" imgH="431640" progId="Equation.DSMT4">
                  <p:embed/>
                </p:oleObj>
              </mc:Choice>
              <mc:Fallback>
                <p:oleObj name="Equation" r:id="rId6" imgW="660240" imgH="43164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5106869"/>
                        <a:ext cx="1185371" cy="7738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7505" y="5877272"/>
            <a:ext cx="4824536" cy="77380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FF0000"/>
                </a:solidFill>
              </a:rPr>
              <a:t>如果待测的不是单个波长，而是多个波长或者具有一定的谱线特性，如何测量？</a:t>
            </a:r>
          </a:p>
        </p:txBody>
      </p:sp>
    </p:spTree>
    <p:extLst>
      <p:ext uri="{BB962C8B-B14F-4D97-AF65-F5344CB8AC3E}">
        <p14:creationId xmlns:p14="http://schemas.microsoft.com/office/powerpoint/2010/main" val="975299902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21</a:t>
            </a:fld>
            <a:endParaRPr lang="en-US" altLang="zh-CN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563563"/>
          </a:xfrm>
        </p:spPr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动态傅里叶变换光谱仪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3834"/>
            <a:ext cx="5184576" cy="3345286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509794"/>
              </p:ext>
            </p:extLst>
          </p:nvPr>
        </p:nvGraphicFramePr>
        <p:xfrm>
          <a:off x="898971" y="5157192"/>
          <a:ext cx="8137525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1" name="Equation" r:id="rId5" imgW="5574960" imgH="482400" progId="Equation.DSMT4">
                  <p:embed/>
                </p:oleObj>
              </mc:Choice>
              <mc:Fallback>
                <p:oleObj name="Equation" r:id="rId5" imgW="5574960" imgH="48240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971" y="5157192"/>
                        <a:ext cx="8137525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36096" y="1167135"/>
            <a:ext cx="3528392" cy="3929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 marL="0" indent="0">
              <a:buNone/>
            </a:pPr>
            <a:r>
              <a:rPr lang="zh-CN" altLang="en-US" sz="1800" dirty="0"/>
              <a:t>谱宽</a:t>
            </a:r>
            <a:r>
              <a:rPr lang="en-US" altLang="zh-CN" sz="1800" dirty="0" err="1"/>
              <a:t>Δ</a:t>
            </a:r>
            <a:r>
              <a:rPr lang="en-US" altLang="zh-CN" sz="1800" i="1" dirty="0" err="1"/>
              <a:t>k</a:t>
            </a:r>
            <a:r>
              <a:rPr lang="zh-CN" altLang="en-US" sz="1800" dirty="0"/>
              <a:t>的非单色波的干涉光强：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6096" y="2919697"/>
            <a:ext cx="2004516" cy="72532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 marL="0" indent="0">
              <a:buNone/>
            </a:pPr>
            <a:r>
              <a:rPr lang="zh-CN" altLang="en-US" sz="1800" dirty="0"/>
              <a:t>其中</a:t>
            </a:r>
            <a:r>
              <a:rPr lang="en-US" altLang="zh-CN" sz="1800" i="1" dirty="0" err="1"/>
              <a:t>i</a:t>
            </a:r>
            <a:r>
              <a:rPr lang="en-US" altLang="zh-CN" sz="1800" dirty="0"/>
              <a:t>(</a:t>
            </a:r>
            <a:r>
              <a:rPr lang="en-US" altLang="zh-CN" sz="1800" i="1" dirty="0"/>
              <a:t>k</a:t>
            </a:r>
            <a:r>
              <a:rPr lang="en-US" altLang="zh-CN" sz="1800" dirty="0"/>
              <a:t>)</a:t>
            </a:r>
            <a:r>
              <a:rPr lang="zh-CN" altLang="en-US" sz="1800" dirty="0"/>
              <a:t>为谱密度，</a:t>
            </a:r>
            <a:r>
              <a:rPr lang="en-US" altLang="zh-CN" sz="1800" i="1" dirty="0"/>
              <a:t>I</a:t>
            </a:r>
            <a:r>
              <a:rPr lang="en-US" altLang="zh-CN" sz="1800" baseline="-25000" dirty="0"/>
              <a:t>0</a:t>
            </a:r>
            <a:r>
              <a:rPr lang="zh-CN" altLang="en-US" sz="1800" dirty="0"/>
              <a:t>为总入射光强：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504" y="5273778"/>
            <a:ext cx="1305165" cy="3929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 marL="0" indent="0">
              <a:buNone/>
            </a:pPr>
            <a:r>
              <a:rPr lang="zh-CN" altLang="en-US" sz="1800" dirty="0"/>
              <a:t>得到：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8B33AA18-35D6-47EB-B329-80A044C234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343858"/>
              </p:ext>
            </p:extLst>
          </p:nvPr>
        </p:nvGraphicFramePr>
        <p:xfrm>
          <a:off x="5931764" y="1493970"/>
          <a:ext cx="2831236" cy="1040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2" name="Equation" r:id="rId7" imgW="1866600" imgH="685800" progId="Equation.DSMT4">
                  <p:embed/>
                </p:oleObj>
              </mc:Choice>
              <mc:Fallback>
                <p:oleObj name="Equation" r:id="rId7" imgW="186660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31764" y="1493970"/>
                        <a:ext cx="2831236" cy="10400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1FD82D2-43C2-49F5-8B03-88918B92A8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760171"/>
              </p:ext>
            </p:extLst>
          </p:nvPr>
        </p:nvGraphicFramePr>
        <p:xfrm>
          <a:off x="7533564" y="2724150"/>
          <a:ext cx="1430924" cy="1136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3" name="Equation" r:id="rId9" imgW="927000" imgH="736560" progId="Equation.DSMT4">
                  <p:embed/>
                </p:oleObj>
              </mc:Choice>
              <mc:Fallback>
                <p:oleObj name="Equation" r:id="rId9" imgW="92700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33564" y="2724150"/>
                        <a:ext cx="1430924" cy="11368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9">
            <a:extLst>
              <a:ext uri="{FF2B5EF4-FFF2-40B4-BE49-F238E27FC236}">
                <a16:creationId xmlns:a16="http://schemas.microsoft.com/office/drawing/2014/main" id="{E06C0B16-4465-42D5-9CB8-5BA8343CC5D7}"/>
              </a:ext>
            </a:extLst>
          </p:cNvPr>
          <p:cNvSpPr txBox="1"/>
          <p:nvPr/>
        </p:nvSpPr>
        <p:spPr>
          <a:xfrm>
            <a:off x="5436096" y="4143833"/>
            <a:ext cx="3600398" cy="72532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 marL="0" indent="0">
              <a:buNone/>
            </a:pPr>
            <a:r>
              <a:rPr lang="zh-CN" altLang="en-US" sz="1800" dirty="0"/>
              <a:t>将</a:t>
            </a:r>
            <a:r>
              <a:rPr lang="en-US" altLang="zh-CN" sz="1800" i="1" dirty="0" err="1"/>
              <a:t>i</a:t>
            </a:r>
            <a:r>
              <a:rPr lang="en-US" altLang="zh-CN" sz="1800" dirty="0"/>
              <a:t>(</a:t>
            </a:r>
            <a:r>
              <a:rPr lang="en-US" altLang="zh-CN" sz="1800" i="1" dirty="0"/>
              <a:t>k</a:t>
            </a:r>
            <a:r>
              <a:rPr lang="en-US" altLang="zh-CN" sz="1800" dirty="0"/>
              <a:t>)</a:t>
            </a:r>
            <a:r>
              <a:rPr lang="zh-CN" altLang="en-US" sz="1800" dirty="0"/>
              <a:t>的定义域扩展至</a:t>
            </a:r>
            <a:r>
              <a:rPr lang="en-US" altLang="zh-CN" sz="1800" dirty="0"/>
              <a:t>-</a:t>
            </a:r>
            <a:r>
              <a:rPr lang="zh-CN" altLang="en-US" sz="1800" dirty="0"/>
              <a:t>∞</a:t>
            </a:r>
            <a:r>
              <a:rPr lang="en-US" altLang="zh-CN" sz="1800" dirty="0"/>
              <a:t>~+</a:t>
            </a:r>
            <a:r>
              <a:rPr lang="zh-CN" altLang="en-US" sz="1800" dirty="0"/>
              <a:t>∞，并定义</a:t>
            </a:r>
            <a:r>
              <a:rPr lang="en-US" altLang="zh-CN" sz="1800" i="1" dirty="0" err="1"/>
              <a:t>i</a:t>
            </a:r>
            <a:r>
              <a:rPr lang="en-US" altLang="zh-CN" sz="1800" dirty="0"/>
              <a:t>(-</a:t>
            </a:r>
            <a:r>
              <a:rPr lang="en-US" altLang="zh-CN" sz="1800" i="1" dirty="0"/>
              <a:t>k</a:t>
            </a:r>
            <a:r>
              <a:rPr lang="en-US" altLang="zh-CN" sz="1800" dirty="0"/>
              <a:t>)=</a:t>
            </a:r>
            <a:r>
              <a:rPr lang="en-US" altLang="zh-CN" sz="1800" i="1" dirty="0"/>
              <a:t> </a:t>
            </a:r>
            <a:r>
              <a:rPr lang="en-US" altLang="zh-CN" sz="1800" i="1" dirty="0" err="1"/>
              <a:t>i</a:t>
            </a:r>
            <a:r>
              <a:rPr lang="en-US" altLang="zh-CN" sz="1800" dirty="0"/>
              <a:t>(</a:t>
            </a:r>
            <a:r>
              <a:rPr lang="en-US" altLang="zh-CN" sz="1800" i="1" dirty="0"/>
              <a:t>k</a:t>
            </a:r>
            <a:r>
              <a:rPr lang="en-US" altLang="zh-CN" sz="1800" dirty="0"/>
              <a:t>)</a:t>
            </a:r>
            <a:r>
              <a:rPr lang="zh-CN" altLang="en-US" sz="1800" dirty="0"/>
              <a:t>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F5E2010-1C19-4D1C-A85F-13697C3DAD72}"/>
              </a:ext>
            </a:extLst>
          </p:cNvPr>
          <p:cNvGrpSpPr/>
          <p:nvPr/>
        </p:nvGrpSpPr>
        <p:grpSpPr>
          <a:xfrm>
            <a:off x="104128" y="5894091"/>
            <a:ext cx="8932366" cy="703261"/>
            <a:chOff x="104128" y="5894091"/>
            <a:chExt cx="8932366" cy="703261"/>
          </a:xfrm>
        </p:grpSpPr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D542FF36-3182-4699-85C4-9A92FD120A4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867398"/>
                </p:ext>
              </p:extLst>
            </p:nvPr>
          </p:nvGraphicFramePr>
          <p:xfrm>
            <a:off x="898971" y="5894091"/>
            <a:ext cx="2054262" cy="703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14" name="Equation" r:id="rId11" imgW="1409400" imgH="482400" progId="Equation.DSMT4">
                    <p:embed/>
                  </p:oleObj>
                </mc:Choice>
                <mc:Fallback>
                  <p:oleObj name="Equation" r:id="rId11" imgW="1409400" imgH="482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98971" y="5894091"/>
                          <a:ext cx="2054262" cy="7032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0131C13-754D-4ECB-B536-9A82EEC44F96}"/>
                </a:ext>
              </a:extLst>
            </p:cNvPr>
            <p:cNvSpPr txBox="1"/>
            <p:nvPr/>
          </p:nvSpPr>
          <p:spPr>
            <a:xfrm>
              <a:off x="104128" y="6060736"/>
              <a:ext cx="8932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其中：                                     是光程差</a:t>
              </a:r>
              <a:r>
                <a:rPr lang="en-US" altLang="zh-CN" b="1" dirty="0"/>
                <a:t>Δ</a:t>
              </a:r>
              <a:r>
                <a:rPr lang="zh-CN" altLang="en-US" b="1" dirty="0"/>
                <a:t>为</a:t>
              </a:r>
              <a:r>
                <a:rPr lang="en-US" altLang="zh-CN" b="1" dirty="0"/>
                <a:t>0</a:t>
              </a:r>
              <a:r>
                <a:rPr lang="zh-CN" altLang="en-US" b="1" dirty="0"/>
                <a:t>时的干涉光强。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0072441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22</a:t>
            </a:fld>
            <a:endParaRPr lang="en-US" altLang="zh-CN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563563"/>
          </a:xfrm>
        </p:spPr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动态傅里叶变换光谱仪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3834"/>
            <a:ext cx="5184576" cy="3345286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011687"/>
              </p:ext>
            </p:extLst>
          </p:nvPr>
        </p:nvGraphicFramePr>
        <p:xfrm>
          <a:off x="6071488" y="2275036"/>
          <a:ext cx="2748984" cy="1441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74" name="Equation" r:id="rId5" imgW="1688760" imgH="888840" progId="Equation.DSMT4">
                  <p:embed/>
                </p:oleObj>
              </mc:Choice>
              <mc:Fallback>
                <p:oleObj name="Equation" r:id="rId5" imgW="1688760" imgH="88884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1488" y="2275036"/>
                        <a:ext cx="2748984" cy="14419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90899"/>
              </p:ext>
            </p:extLst>
          </p:nvPr>
        </p:nvGraphicFramePr>
        <p:xfrm>
          <a:off x="5573713" y="4233863"/>
          <a:ext cx="3330575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75" name="Equation" r:id="rId7" imgW="2019240" imgH="736560" progId="Equation.DSMT4">
                  <p:embed/>
                </p:oleObj>
              </mc:Choice>
              <mc:Fallback>
                <p:oleObj name="Equation" r:id="rId7" imgW="2019240" imgH="73656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3713" y="4233863"/>
                        <a:ext cx="3330575" cy="121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469134" y="2389155"/>
            <a:ext cx="1047082" cy="3929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 marL="0" indent="0">
              <a:buNone/>
            </a:pPr>
            <a:r>
              <a:rPr lang="zh-CN" altLang="en-US" sz="1800" dirty="0"/>
              <a:t>令：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69134" y="3828160"/>
            <a:ext cx="1047082" cy="3929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 marL="0" indent="0">
              <a:buNone/>
            </a:pPr>
            <a:r>
              <a:rPr lang="zh-CN" altLang="en-US" sz="1800" dirty="0"/>
              <a:t>得到：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04" y="5539627"/>
            <a:ext cx="8928991" cy="10577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 algn="just">
              <a:lnSpc>
                <a:spcPct val="120000"/>
              </a:lnSpc>
              <a:buFont typeface="Wingdings" pitchFamily="2" charset="2"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/>
              <a:t>测得相干光功率随动镜位移的变化</a:t>
            </a:r>
            <a:r>
              <a:rPr lang="en-US" altLang="zh-CN" sz="18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l-GR" altLang="zh-CN" sz="1800" dirty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1800" dirty="0"/>
              <a:t>，减去零程差位置光功率之半，再作傅里叶变换，即可得到谱密度</a:t>
            </a:r>
            <a:r>
              <a:rPr lang="en-US" altLang="zh-CN" sz="1800" i="1" dirty="0" err="1"/>
              <a:t>i</a:t>
            </a:r>
            <a:r>
              <a:rPr lang="en-US" altLang="zh-CN" sz="1800" dirty="0"/>
              <a:t>(</a:t>
            </a:r>
            <a:r>
              <a:rPr lang="en-US" altLang="zh-CN" sz="1800" i="1" dirty="0"/>
              <a:t>k</a:t>
            </a:r>
            <a:r>
              <a:rPr lang="en-US" altLang="zh-CN" sz="1800" dirty="0"/>
              <a:t>)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</a:rPr>
              <a:t>由于动镜位移难以准确测得，一般用波长已知的参考光波进行定标。</a:t>
            </a:r>
          </a:p>
        </p:txBody>
      </p:sp>
      <p:sp>
        <p:nvSpPr>
          <p:cNvPr id="15" name="Oval 72"/>
          <p:cNvSpPr>
            <a:spLocks noChangeArrowheads="1"/>
          </p:cNvSpPr>
          <p:nvPr/>
        </p:nvSpPr>
        <p:spPr bwMode="auto">
          <a:xfrm>
            <a:off x="899592" y="1700808"/>
            <a:ext cx="1484312" cy="6762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+mn-lt"/>
              <a:ea typeface="宋体" pitchFamily="2" charset="-122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D2B244-F7E0-40B4-AE16-7624E2A3C4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36523"/>
              </p:ext>
            </p:extLst>
          </p:nvPr>
        </p:nvGraphicFramePr>
        <p:xfrm>
          <a:off x="5580112" y="1196752"/>
          <a:ext cx="3427191" cy="770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76" name="Equation" r:id="rId9" imgW="2145960" imgH="482400" progId="Equation.DSMT4">
                  <p:embed/>
                </p:oleObj>
              </mc:Choice>
              <mc:Fallback>
                <p:oleObj name="Equation" r:id="rId9" imgW="21459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80112" y="1196752"/>
                        <a:ext cx="3427191" cy="770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3782100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591" y="1751434"/>
            <a:ext cx="3857625" cy="3333750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23</a:t>
            </a:fld>
            <a:endParaRPr lang="en-US" altLang="zh-CN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563563"/>
          </a:xfrm>
        </p:spPr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动态傅里叶变换光谱仪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9997" y="5452284"/>
            <a:ext cx="7526419" cy="4249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 marL="0" indent="0" algn="ctr">
              <a:buNone/>
            </a:pPr>
            <a:r>
              <a:rPr lang="en-US" altLang="zh-CN" dirty="0"/>
              <a:t>1300nm</a:t>
            </a:r>
            <a:r>
              <a:rPr lang="zh-CN" altLang="en-US" dirty="0"/>
              <a:t>、</a:t>
            </a:r>
            <a:r>
              <a:rPr lang="en-US" altLang="zh-CN" dirty="0"/>
              <a:t>1550nm</a:t>
            </a:r>
            <a:r>
              <a:rPr lang="zh-CN" altLang="en-US" dirty="0"/>
              <a:t>、</a:t>
            </a:r>
            <a:r>
              <a:rPr lang="en-US" altLang="zh-CN" dirty="0"/>
              <a:t>1650nm</a:t>
            </a:r>
            <a:r>
              <a:rPr lang="zh-CN" altLang="en-US" dirty="0"/>
              <a:t>三波长光源的干涉图和光谱图。</a:t>
            </a:r>
          </a:p>
        </p:txBody>
      </p:sp>
    </p:spTree>
    <p:extLst>
      <p:ext uri="{BB962C8B-B14F-4D97-AF65-F5344CB8AC3E}">
        <p14:creationId xmlns:p14="http://schemas.microsoft.com/office/powerpoint/2010/main" val="1641324917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284984"/>
            <a:ext cx="4116804" cy="3490746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24</a:t>
            </a:fld>
            <a:endParaRPr lang="en-US" altLang="zh-CN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563563"/>
          </a:xfrm>
        </p:spPr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动态傅里叶变换光谱仪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8760"/>
            <a:ext cx="3168352" cy="2365313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79512" y="3694380"/>
            <a:ext cx="4536504" cy="293439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800" dirty="0"/>
              <a:t>干涉装置对光路的稳定性要求极高，作高速循环运动的动镜，很容易发生抖动，改变反射光方向。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rgbClr val="FF0000"/>
                </a:solidFill>
              </a:rPr>
              <a:t>角锥棱镜</a:t>
            </a:r>
            <a:r>
              <a:rPr lang="zh-CN" altLang="en-US" sz="1800" dirty="0"/>
              <a:t>可以保证反射光方向总是平行于入射光方向，即使因棱镜抖动让入射角改变。</a:t>
            </a:r>
            <a:endParaRPr lang="en-US" altLang="zh-CN" sz="1800" dirty="0"/>
          </a:p>
          <a:p>
            <a:pPr>
              <a:lnSpc>
                <a:spcPct val="130000"/>
              </a:lnSpc>
            </a:pPr>
            <a:r>
              <a:rPr lang="zh-CN" altLang="en-US" sz="1800" dirty="0"/>
              <a:t>光程差越大，分辨率越高，采用右图结构可将光程差提高一倍。</a:t>
            </a:r>
            <a:endParaRPr lang="en-US" altLang="zh-CN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62" y="1268761"/>
            <a:ext cx="3252882" cy="2053868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1602051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25</a:t>
            </a:fld>
            <a:endParaRPr lang="en-US" altLang="zh-CN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563563"/>
          </a:xfrm>
        </p:spPr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静态傅里叶变换光谱仪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544" y="1870373"/>
            <a:ext cx="280831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 marL="0" indent="0">
              <a:buNone/>
            </a:pPr>
            <a:r>
              <a:rPr lang="zh-CN" altLang="en-US" dirty="0"/>
              <a:t>非单色波的干涉光强：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7544" y="5882985"/>
            <a:ext cx="8496944" cy="4263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 marL="0" indent="0">
              <a:buNone/>
            </a:pPr>
            <a:r>
              <a:rPr lang="zh-CN" altLang="en-US" dirty="0"/>
              <a:t>干涉图中，光程差</a:t>
            </a:r>
            <a:r>
              <a:rPr lang="en-US" altLang="zh-CN" dirty="0"/>
              <a:t>Δ</a:t>
            </a:r>
            <a:r>
              <a:rPr lang="zh-CN" altLang="en-US" dirty="0"/>
              <a:t>与坐标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dirty="0"/>
              <a:t>关联：</a:t>
            </a:r>
            <a:r>
              <a:rPr lang="el-GR" altLang="zh-CN" dirty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l-GR" altLang="zh-CN" i="1" dirty="0">
                <a:latin typeface="Times New Roman"/>
                <a:cs typeface="Times New Roman"/>
              </a:rPr>
              <a:t>α</a:t>
            </a:r>
            <a:r>
              <a:rPr lang="en-US" altLang="zh-CN" i="1" dirty="0">
                <a:latin typeface="Times New Roman"/>
                <a:cs typeface="Times New Roman"/>
              </a:rPr>
              <a:t>x</a:t>
            </a:r>
            <a:r>
              <a:rPr lang="zh-CN" altLang="en-US" dirty="0">
                <a:latin typeface="Times New Roman"/>
                <a:cs typeface="Times New Roman"/>
              </a:rPr>
              <a:t>，比如杨氏干涉图中</a:t>
            </a:r>
            <a:r>
              <a:rPr lang="el-GR" altLang="zh-CN" i="1" dirty="0">
                <a:latin typeface="Times New Roman"/>
                <a:cs typeface="Times New Roman"/>
              </a:rPr>
              <a:t>α</a:t>
            </a:r>
            <a:r>
              <a:rPr lang="en-US" altLang="zh-CN" dirty="0">
                <a:latin typeface="Times New Roman"/>
                <a:cs typeface="Times New Roman"/>
              </a:rPr>
              <a:t>=</a:t>
            </a:r>
            <a:r>
              <a:rPr lang="en-US" altLang="zh-CN" i="1" dirty="0">
                <a:latin typeface="Times New Roman"/>
                <a:cs typeface="Times New Roman"/>
              </a:rPr>
              <a:t>d</a:t>
            </a:r>
            <a:r>
              <a:rPr lang="en-US" altLang="zh-CN" dirty="0">
                <a:latin typeface="Times New Roman"/>
                <a:cs typeface="Times New Roman"/>
              </a:rPr>
              <a:t>/</a:t>
            </a:r>
            <a:r>
              <a:rPr lang="en-US" altLang="zh-CN" i="1" dirty="0">
                <a:latin typeface="Times New Roman"/>
                <a:cs typeface="Times New Roman"/>
              </a:rPr>
              <a:t>D</a:t>
            </a:r>
            <a:r>
              <a:rPr lang="zh-CN" altLang="en-US" dirty="0">
                <a:latin typeface="Times New Roman"/>
                <a:cs typeface="Times New Roman"/>
              </a:rPr>
              <a:t>。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7504" y="4544450"/>
            <a:ext cx="8856984" cy="4263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在静态傅里叶变换光谱仪中，以</a:t>
            </a:r>
            <a:r>
              <a:rPr lang="en-US" altLang="zh-CN" dirty="0"/>
              <a:t>CCD</a:t>
            </a:r>
            <a:r>
              <a:rPr lang="zh-CN" altLang="en-US" dirty="0"/>
              <a:t>记录非单色波的干涉光强分布</a:t>
            </a:r>
            <a:r>
              <a:rPr lang="en-US" altLang="zh-CN" i="1" dirty="0"/>
              <a:t>I</a:t>
            </a:r>
            <a:r>
              <a:rPr lang="en-US" altLang="zh-CN" dirty="0"/>
              <a:t>(</a:t>
            </a:r>
            <a:r>
              <a:rPr lang="en-US" altLang="zh-CN" i="1" dirty="0"/>
              <a:t>x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54619DA8-7000-453E-BCA2-91EAC11E89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594280"/>
              </p:ext>
            </p:extLst>
          </p:nvPr>
        </p:nvGraphicFramePr>
        <p:xfrm>
          <a:off x="3203848" y="1340768"/>
          <a:ext cx="4795838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54" name="Equation" r:id="rId4" imgW="2946240" imgH="990360" progId="Equation.DSMT4">
                  <p:embed/>
                </p:oleObj>
              </mc:Choice>
              <mc:Fallback>
                <p:oleObj name="Equation" r:id="rId4" imgW="2946240" imgH="99036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1340768"/>
                        <a:ext cx="4795838" cy="160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2">
            <a:extLst>
              <a:ext uri="{FF2B5EF4-FFF2-40B4-BE49-F238E27FC236}">
                <a16:creationId xmlns:a16="http://schemas.microsoft.com/office/drawing/2014/main" id="{96822CC9-C737-4BBD-9C44-8A2E06E5678F}"/>
              </a:ext>
            </a:extLst>
          </p:cNvPr>
          <p:cNvSpPr txBox="1"/>
          <p:nvPr/>
        </p:nvSpPr>
        <p:spPr>
          <a:xfrm>
            <a:off x="107504" y="3182011"/>
            <a:ext cx="8352928" cy="4263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在动态傅里叶变换光谱仪中，以单点光探测器记录信号</a:t>
            </a:r>
            <a:r>
              <a:rPr lang="en-US" altLang="zh-CN" i="1" dirty="0"/>
              <a:t>I</a:t>
            </a:r>
            <a:r>
              <a:rPr lang="en-US" altLang="zh-CN" dirty="0"/>
              <a:t>(</a:t>
            </a:r>
            <a:r>
              <a:rPr lang="en-US" altLang="zh-CN" i="1" dirty="0"/>
              <a:t>t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C863E4D-7FD4-42A4-A45C-CB1DB65F6E57}"/>
              </a:ext>
            </a:extLst>
          </p:cNvPr>
          <p:cNvGrpSpPr/>
          <p:nvPr/>
        </p:nvGrpSpPr>
        <p:grpSpPr>
          <a:xfrm>
            <a:off x="2627784" y="3680354"/>
            <a:ext cx="4060825" cy="615942"/>
            <a:chOff x="4111575" y="2714633"/>
            <a:chExt cx="4060825" cy="615942"/>
          </a:xfrm>
        </p:grpSpPr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9B7C2E23-24DA-4066-BDE6-9A7507319DD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3181442"/>
                </p:ext>
              </p:extLst>
            </p:nvPr>
          </p:nvGraphicFramePr>
          <p:xfrm>
            <a:off x="4111575" y="2986088"/>
            <a:ext cx="4060825" cy="344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55" name="Equation" r:id="rId6" imgW="2387520" imgH="203040" progId="Equation.DSMT4">
                    <p:embed/>
                  </p:oleObj>
                </mc:Choice>
                <mc:Fallback>
                  <p:oleObj name="Equation" r:id="rId6" imgW="238752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111575" y="2986088"/>
                          <a:ext cx="4060825" cy="3444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7873AFA-AEC9-43DD-9C49-33C17218F42F}"/>
                </a:ext>
              </a:extLst>
            </p:cNvPr>
            <p:cNvSpPr txBox="1"/>
            <p:nvPr/>
          </p:nvSpPr>
          <p:spPr>
            <a:xfrm>
              <a:off x="4499992" y="2714633"/>
              <a:ext cx="6751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</a:rPr>
                <a:t>Δ=</a:t>
              </a:r>
              <a:r>
                <a:rPr lang="en-US" altLang="zh-CN" sz="2000" b="1" i="1" dirty="0" err="1">
                  <a:solidFill>
                    <a:srgbClr val="FF0000"/>
                  </a:solidFill>
                </a:rPr>
                <a:t>vt</a:t>
              </a:r>
              <a:endParaRPr lang="zh-CN" altLang="en-US" sz="20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8A71D031-77D7-4F47-916D-EE94ABB8EDE3}"/>
                </a:ext>
              </a:extLst>
            </p:cNvPr>
            <p:cNvSpPr/>
            <p:nvPr/>
          </p:nvSpPr>
          <p:spPr>
            <a:xfrm>
              <a:off x="4572000" y="3038277"/>
              <a:ext cx="576064" cy="173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DE6B5BD5-532F-4EDF-8F10-2F49FB55BB0A}"/>
                </a:ext>
              </a:extLst>
            </p:cNvPr>
            <p:cNvSpPr/>
            <p:nvPr/>
          </p:nvSpPr>
          <p:spPr>
            <a:xfrm>
              <a:off x="5724128" y="3050455"/>
              <a:ext cx="576064" cy="173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651BD466-6180-4FC4-AF1C-F892C288868D}"/>
                </a:ext>
              </a:extLst>
            </p:cNvPr>
            <p:cNvSpPr/>
            <p:nvPr/>
          </p:nvSpPr>
          <p:spPr>
            <a:xfrm>
              <a:off x="7092280" y="3074580"/>
              <a:ext cx="576064" cy="173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12B73CA-1DCD-4D14-9979-76F2096DDC13}"/>
              </a:ext>
            </a:extLst>
          </p:cNvPr>
          <p:cNvGrpSpPr/>
          <p:nvPr/>
        </p:nvGrpSpPr>
        <p:grpSpPr>
          <a:xfrm>
            <a:off x="2595563" y="5048506"/>
            <a:ext cx="4125912" cy="615777"/>
            <a:chOff x="4079355" y="2714633"/>
            <a:chExt cx="4125912" cy="615777"/>
          </a:xfrm>
        </p:grpSpPr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3A94E9B6-72CC-45B1-9108-6CAB4400B4F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1140102"/>
                </p:ext>
              </p:extLst>
            </p:nvPr>
          </p:nvGraphicFramePr>
          <p:xfrm>
            <a:off x="4079355" y="2985922"/>
            <a:ext cx="4125912" cy="344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56" name="Equation" r:id="rId8" imgW="2425680" imgH="203040" progId="Equation.DSMT4">
                    <p:embed/>
                  </p:oleObj>
                </mc:Choice>
                <mc:Fallback>
                  <p:oleObj name="Equation" r:id="rId8" imgW="2425680" imgH="203040" progId="Equation.DSMT4">
                    <p:embed/>
                    <p:pic>
                      <p:nvPicPr>
                        <p:cNvPr id="3" name="对象 2">
                          <a:extLst>
                            <a:ext uri="{FF2B5EF4-FFF2-40B4-BE49-F238E27FC236}">
                              <a16:creationId xmlns:a16="http://schemas.microsoft.com/office/drawing/2014/main" id="{9B7C2E23-24DA-4066-BDE6-9A7507319DD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079355" y="2985922"/>
                          <a:ext cx="4125912" cy="3444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B2AD281-603A-4B97-A32B-D7309B09AC20}"/>
                </a:ext>
              </a:extLst>
            </p:cNvPr>
            <p:cNvSpPr txBox="1"/>
            <p:nvPr/>
          </p:nvSpPr>
          <p:spPr>
            <a:xfrm>
              <a:off x="4499992" y="2714633"/>
              <a:ext cx="7617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</a:rPr>
                <a:t>Δ=</a:t>
              </a:r>
              <a:r>
                <a:rPr lang="en-US" altLang="zh-CN" sz="2000" b="1" i="1" dirty="0">
                  <a:solidFill>
                    <a:srgbClr val="FF0000"/>
                  </a:solidFill>
                </a:rPr>
                <a:t>αx</a:t>
              </a:r>
              <a:endParaRPr lang="zh-CN" altLang="en-US" sz="20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26" name="箭头: 右 25">
              <a:extLst>
                <a:ext uri="{FF2B5EF4-FFF2-40B4-BE49-F238E27FC236}">
                  <a16:creationId xmlns:a16="http://schemas.microsoft.com/office/drawing/2014/main" id="{06FD7683-1C29-454F-8F38-D8EC906A043E}"/>
                </a:ext>
              </a:extLst>
            </p:cNvPr>
            <p:cNvSpPr/>
            <p:nvPr/>
          </p:nvSpPr>
          <p:spPr>
            <a:xfrm>
              <a:off x="4572000" y="3038277"/>
              <a:ext cx="576064" cy="173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箭头: 右 26">
              <a:extLst>
                <a:ext uri="{FF2B5EF4-FFF2-40B4-BE49-F238E27FC236}">
                  <a16:creationId xmlns:a16="http://schemas.microsoft.com/office/drawing/2014/main" id="{C0C95AB1-3D3E-4FDD-96E4-0918C6A8AA65}"/>
                </a:ext>
              </a:extLst>
            </p:cNvPr>
            <p:cNvSpPr/>
            <p:nvPr/>
          </p:nvSpPr>
          <p:spPr>
            <a:xfrm>
              <a:off x="5724128" y="3050455"/>
              <a:ext cx="576064" cy="173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箭头: 右 27">
              <a:extLst>
                <a:ext uri="{FF2B5EF4-FFF2-40B4-BE49-F238E27FC236}">
                  <a16:creationId xmlns:a16="http://schemas.microsoft.com/office/drawing/2014/main" id="{2E3A019B-5705-426A-BB04-15D973B7ABBE}"/>
                </a:ext>
              </a:extLst>
            </p:cNvPr>
            <p:cNvSpPr/>
            <p:nvPr/>
          </p:nvSpPr>
          <p:spPr>
            <a:xfrm>
              <a:off x="7092280" y="3074580"/>
              <a:ext cx="576064" cy="173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8370094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21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26</a:t>
            </a:fld>
            <a:endParaRPr lang="en-US" altLang="zh-CN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563563"/>
          </a:xfrm>
        </p:spPr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静态傅里叶变换光谱仪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544" y="3225576"/>
            <a:ext cx="8496944" cy="4263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 marL="0" indent="0">
              <a:buNone/>
            </a:pPr>
            <a:r>
              <a:rPr lang="el-GR" altLang="zh-CN" dirty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l-GR" altLang="zh-CN" i="1" dirty="0">
                <a:latin typeface="Times New Roman"/>
                <a:cs typeface="Times New Roman"/>
              </a:rPr>
              <a:t>α</a:t>
            </a:r>
            <a:r>
              <a:rPr lang="en-US" altLang="zh-CN" i="1" dirty="0">
                <a:latin typeface="Times New Roman"/>
                <a:cs typeface="Times New Roman"/>
              </a:rPr>
              <a:t>x</a:t>
            </a:r>
            <a:r>
              <a:rPr lang="zh-CN" altLang="en-US" dirty="0"/>
              <a:t>：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7544" y="4182839"/>
            <a:ext cx="237626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 marL="0" indent="0">
              <a:buNone/>
            </a:pPr>
            <a:r>
              <a:rPr lang="zh-CN" altLang="en-US" dirty="0"/>
              <a:t>令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k'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l-GR" altLang="zh-CN" i="1" dirty="0">
                <a:latin typeface="Times New Roman"/>
                <a:cs typeface="Times New Roman"/>
              </a:rPr>
              <a:t>α</a:t>
            </a:r>
            <a:r>
              <a:rPr lang="en-US" altLang="zh-CN" i="1" dirty="0">
                <a:latin typeface="Times New Roman"/>
                <a:cs typeface="Times New Roman"/>
              </a:rPr>
              <a:t>k</a:t>
            </a:r>
            <a:r>
              <a:rPr lang="zh-CN" altLang="en-US" dirty="0">
                <a:latin typeface="Times New Roman"/>
                <a:cs typeface="Times New Roman"/>
              </a:rPr>
              <a:t>，得到</a:t>
            </a:r>
            <a:r>
              <a:rPr lang="zh-CN" altLang="en-US" dirty="0"/>
              <a:t>：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592551"/>
              </p:ext>
            </p:extLst>
          </p:nvPr>
        </p:nvGraphicFramePr>
        <p:xfrm>
          <a:off x="3059832" y="4938489"/>
          <a:ext cx="591820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4" name="Equation" r:id="rId4" imgW="3288960" imgH="482400" progId="Equation.DSMT4">
                  <p:embed/>
                </p:oleObj>
              </mc:Choice>
              <mc:Fallback>
                <p:oleObj name="Equation" r:id="rId4" imgW="3288960" imgH="48240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4938489"/>
                        <a:ext cx="5918200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583613"/>
              </p:ext>
            </p:extLst>
          </p:nvPr>
        </p:nvGraphicFramePr>
        <p:xfrm>
          <a:off x="3059832" y="3068960"/>
          <a:ext cx="30051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5" name="Equation" r:id="rId6" imgW="1752480" imgH="482400" progId="Equation.DSMT4">
                  <p:embed/>
                </p:oleObj>
              </mc:Choice>
              <mc:Fallback>
                <p:oleObj name="Equation" r:id="rId6" imgW="1752480" imgH="48240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3068960"/>
                        <a:ext cx="3005138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345193"/>
              </p:ext>
            </p:extLst>
          </p:nvPr>
        </p:nvGraphicFramePr>
        <p:xfrm>
          <a:off x="3059832" y="4000476"/>
          <a:ext cx="354806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6" name="Equation" r:id="rId8" imgW="2070000" imgH="482400" progId="Equation.DSMT4">
                  <p:embed/>
                </p:oleObj>
              </mc:Choice>
              <mc:Fallback>
                <p:oleObj name="Equation" r:id="rId8" imgW="2070000" imgH="48240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4000476"/>
                        <a:ext cx="354806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右箭头 19"/>
          <p:cNvSpPr/>
          <p:nvPr/>
        </p:nvSpPr>
        <p:spPr>
          <a:xfrm>
            <a:off x="2267744" y="5256138"/>
            <a:ext cx="72008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2276872"/>
            <a:ext cx="885698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以</a:t>
            </a:r>
            <a:r>
              <a:rPr lang="en-US" altLang="zh-CN" dirty="0"/>
              <a:t>CCD</a:t>
            </a:r>
            <a:r>
              <a:rPr lang="zh-CN" altLang="en-US" dirty="0"/>
              <a:t>记录非单色波的干涉光强分布，通过数据处理，可得到光谱信息。</a:t>
            </a:r>
          </a:p>
        </p:txBody>
      </p:sp>
    </p:spTree>
    <p:extLst>
      <p:ext uri="{BB962C8B-B14F-4D97-AF65-F5344CB8AC3E}">
        <p14:creationId xmlns:p14="http://schemas.microsoft.com/office/powerpoint/2010/main" val="3726018995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16" y="4797152"/>
            <a:ext cx="5425268" cy="1903854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96752"/>
            <a:ext cx="3699625" cy="4032482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354041"/>
            <a:ext cx="4804444" cy="2623626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27</a:t>
            </a:fld>
            <a:endParaRPr lang="en-US" altLang="zh-CN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563563"/>
          </a:xfrm>
        </p:spPr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静态傅里叶变换光谱仪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25983" y="5734050"/>
            <a:ext cx="4302001" cy="824182"/>
            <a:chOff x="-18033" y="5734050"/>
            <a:chExt cx="4302001" cy="824182"/>
          </a:xfrm>
        </p:grpSpPr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2739042"/>
                </p:ext>
              </p:extLst>
            </p:nvPr>
          </p:nvGraphicFramePr>
          <p:xfrm>
            <a:off x="-18033" y="5734050"/>
            <a:ext cx="2306638" cy="455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024" name="Equation" r:id="rId7" imgW="1282680" imgH="253800" progId="Equation.DSMT4">
                    <p:embed/>
                  </p:oleObj>
                </mc:Choice>
                <mc:Fallback>
                  <p:oleObj name="Equation" r:id="rId7" imgW="1282680" imgH="253800" progId="Equation.DSMT4">
                    <p:embed/>
                    <p:pic>
                      <p:nvPicPr>
                        <p:cNvPr id="6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8033" y="5734050"/>
                          <a:ext cx="2306638" cy="455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869355" y="6165304"/>
              <a:ext cx="3414613" cy="39292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indent="0" algn="just">
                <a:lnSpc>
                  <a:spcPct val="120000"/>
                </a:lnSpc>
                <a:buFont typeface="Wingdings" pitchFamily="2" charset="2"/>
                <a:buNone/>
                <a:defRPr sz="2000" b="1">
                  <a:solidFill>
                    <a:schemeClr val="tx2"/>
                  </a:solidFill>
                </a:defRPr>
              </a:lvl1pPr>
            </a:lstStyle>
            <a:p>
              <a:r>
                <a:rPr lang="zh-CN" altLang="en-US" sz="1800" dirty="0"/>
                <a:t>其中</a:t>
              </a:r>
              <a:r>
                <a:rPr lang="el-GR" altLang="zh-CN" sz="1800" dirty="0">
                  <a:latin typeface="Times New Roman" pitchFamily="18" charset="0"/>
                  <a:cs typeface="Times New Roman" pitchFamily="18" charset="0"/>
                </a:rPr>
                <a:t>Δ</a:t>
              </a:r>
              <a:r>
                <a:rPr lang="en-US" altLang="zh-CN" sz="1800" dirty="0">
                  <a:latin typeface="Times New Roman" pitchFamily="18" charset="0"/>
                  <a:cs typeface="Times New Roman" pitchFamily="18" charset="0"/>
                </a:rPr>
                <a:t>=</a:t>
              </a:r>
              <a:r>
                <a:rPr lang="el-GR" altLang="zh-CN" sz="1800" i="1" dirty="0">
                  <a:latin typeface="Times New Roman"/>
                  <a:cs typeface="Times New Roman"/>
                </a:rPr>
                <a:t>α</a:t>
              </a:r>
              <a:r>
                <a:rPr lang="en-US" altLang="zh-CN" sz="1800" i="1" dirty="0">
                  <a:latin typeface="Times New Roman"/>
                  <a:cs typeface="Times New Roman"/>
                </a:rPr>
                <a:t>x</a:t>
              </a:r>
              <a:r>
                <a:rPr lang="zh-CN" altLang="en-US" sz="1800" dirty="0"/>
                <a:t>取决于干涉装置。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403648" y="3092767"/>
            <a:ext cx="2387092" cy="72532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sz="1800" dirty="0">
                <a:solidFill>
                  <a:srgbClr val="FF0000"/>
                </a:solidFill>
              </a:rPr>
              <a:t>通过</a:t>
            </a:r>
            <a:r>
              <a:rPr lang="en-US" altLang="zh-CN" sz="1800" dirty="0" err="1">
                <a:solidFill>
                  <a:srgbClr val="FF0000"/>
                </a:solidFill>
              </a:rPr>
              <a:t>Sagnac</a:t>
            </a:r>
            <a:r>
              <a:rPr lang="zh-CN" altLang="en-US" sz="1800" dirty="0">
                <a:solidFill>
                  <a:srgbClr val="FF0000"/>
                </a:solidFill>
              </a:rPr>
              <a:t>装置产生两支相干光波。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84168" y="1517883"/>
            <a:ext cx="2736304" cy="72532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sz="1800" dirty="0">
                <a:solidFill>
                  <a:srgbClr val="FF0000"/>
                </a:solidFill>
              </a:rPr>
              <a:t>通过错位五角棱镜产生两支相干光波。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72200" y="4437112"/>
            <a:ext cx="2664296" cy="72532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sz="1800" dirty="0">
                <a:solidFill>
                  <a:srgbClr val="FF0000"/>
                </a:solidFill>
              </a:rPr>
              <a:t>通过渥拉斯顿棱镜产生偏振光干涉。</a:t>
            </a:r>
          </a:p>
        </p:txBody>
      </p:sp>
    </p:spTree>
    <p:extLst>
      <p:ext uri="{BB962C8B-B14F-4D97-AF65-F5344CB8AC3E}">
        <p14:creationId xmlns:p14="http://schemas.microsoft.com/office/powerpoint/2010/main" val="3161650775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28</a:t>
            </a:fld>
            <a:endParaRPr lang="en-US" altLang="zh-CN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563563"/>
          </a:xfrm>
        </p:spPr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空间调制傅里叶变换光谱仪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24744"/>
            <a:ext cx="6408712" cy="2942499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223678"/>
              </p:ext>
            </p:extLst>
          </p:nvPr>
        </p:nvGraphicFramePr>
        <p:xfrm>
          <a:off x="119063" y="5137150"/>
          <a:ext cx="357822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2" name="Equation" r:id="rId5" imgW="2108160" imgH="990360" progId="Equation.DSMT4">
                  <p:embed/>
                </p:oleObj>
              </mc:Choice>
              <mc:Fallback>
                <p:oleObj name="Equation" r:id="rId5" imgW="2108160" imgH="99036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3" y="5137150"/>
                        <a:ext cx="3578225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88174"/>
              </p:ext>
            </p:extLst>
          </p:nvPr>
        </p:nvGraphicFramePr>
        <p:xfrm>
          <a:off x="5740400" y="5541963"/>
          <a:ext cx="3227388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3" name="Equation" r:id="rId7" imgW="1790640" imgH="469800" progId="Equation.DSMT4">
                  <p:embed/>
                </p:oleObj>
              </mc:Choice>
              <mc:Fallback>
                <p:oleObj name="Equation" r:id="rId7" imgW="1790640" imgH="46980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0400" y="5541963"/>
                        <a:ext cx="3227388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3278089" y="5469012"/>
            <a:ext cx="2446039" cy="648072"/>
            <a:chOff x="3278089" y="5469012"/>
            <a:chExt cx="2446039" cy="648072"/>
          </a:xfrm>
        </p:grpSpPr>
        <p:sp>
          <p:nvSpPr>
            <p:cNvPr id="10" name="右箭头 9"/>
            <p:cNvSpPr/>
            <p:nvPr/>
          </p:nvSpPr>
          <p:spPr>
            <a:xfrm>
              <a:off x="3347864" y="5829052"/>
              <a:ext cx="2304256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278089" y="5469012"/>
              <a:ext cx="244603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342900" indent="-342900" algn="just">
                <a:lnSpc>
                  <a:spcPct val="120000"/>
                </a:lnSpc>
                <a:buFont typeface="Wingdings" pitchFamily="2" charset="2"/>
                <a:buChar char="Ø"/>
                <a:defRPr sz="2000" b="1">
                  <a:solidFill>
                    <a:schemeClr val="tx2"/>
                  </a:solidFill>
                </a:defRPr>
              </a:lvl1pPr>
            </a:lstStyle>
            <a:p>
              <a:pPr marL="0" indent="0">
                <a:buNone/>
              </a:pPr>
              <a:r>
                <a:rPr lang="en-US" altLang="zh-CN" i="1" dirty="0">
                  <a:latin typeface="Times New Roman" pitchFamily="18" charset="0"/>
                  <a:cs typeface="Times New Roman" pitchFamily="18" charset="0"/>
                </a:rPr>
                <a:t>W</a:t>
              </a:r>
              <a:r>
                <a:rPr lang="en-US" altLang="zh-CN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l-GR" altLang="zh-CN" dirty="0">
                  <a:latin typeface="Times New Roman" pitchFamily="18" charset="0"/>
                  <a:cs typeface="Times New Roman" pitchFamily="18" charset="0"/>
                </a:rPr>
                <a:t>Δ</a:t>
              </a:r>
              <a:r>
                <a:rPr lang="en-US" altLang="zh-CN" dirty="0">
                  <a:latin typeface="Times New Roman" pitchFamily="18" charset="0"/>
                  <a:cs typeface="Times New Roman" pitchFamily="18" charset="0"/>
                </a:rPr>
                <a:t>)</a:t>
              </a:r>
              <a:r>
                <a:rPr lang="zh-CN" altLang="en-US" dirty="0">
                  <a:latin typeface="Times New Roman" pitchFamily="18" charset="0"/>
                  <a:cs typeface="Times New Roman" pitchFamily="18" charset="0"/>
                </a:rPr>
                <a:t>抽样，离散</a:t>
              </a:r>
              <a:r>
                <a:rPr lang="en-US" altLang="zh-CN" dirty="0">
                  <a:latin typeface="Times New Roman" pitchFamily="18" charset="0"/>
                  <a:cs typeface="Times New Roman" pitchFamily="18" charset="0"/>
                </a:rPr>
                <a:t>FT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444208" y="6365046"/>
            <a:ext cx="2392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</a:rPr>
              <a:t>其中</a:t>
            </a:r>
            <a:r>
              <a:rPr lang="en-US" altLang="zh-CN" sz="2000" b="1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zh-CN" altLang="en-US" sz="2000" b="1" dirty="0">
                <a:solidFill>
                  <a:schemeClr val="tx2"/>
                </a:solidFill>
              </a:rPr>
              <a:t>为台阶高度。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504" y="4077072"/>
            <a:ext cx="8928992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动态傅里叶变换光谱仪中，通过动镜扫描获得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l-GR" altLang="zh-CN" dirty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dirty="0"/>
              <a:t>信息；空间调制干涉仪中，在</a:t>
            </a:r>
            <a:r>
              <a:rPr lang="en-US" altLang="zh-CN" dirty="0"/>
              <a:t>CCD</a:t>
            </a:r>
            <a:r>
              <a:rPr lang="zh-CN" altLang="en-US" dirty="0"/>
              <a:t>相机的不同位置获得干涉信号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i="1" dirty="0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l-GR" altLang="zh-CN" dirty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i="1" baseline="-25000" dirty="0" err="1">
                <a:latin typeface="Times New Roman" pitchFamily="18" charset="0"/>
                <a:cs typeface="Times New Roman" pitchFamily="18" charset="0"/>
              </a:rPr>
              <a:t>xy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en-US" dirty="0"/>
              <a:t>将其拼接成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l-GR" altLang="zh-CN" dirty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i="1" baseline="-25000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dirty="0"/>
              <a:t>，即为对</a:t>
            </a:r>
            <a:r>
              <a:rPr lang="en-US" altLang="zh-CN" dirty="0"/>
              <a:t>W(</a:t>
            </a:r>
            <a:r>
              <a:rPr lang="el-GR" altLang="zh-CN" dirty="0"/>
              <a:t>Δ</a:t>
            </a:r>
            <a:r>
              <a:rPr lang="en-US" altLang="zh-CN" dirty="0"/>
              <a:t>)</a:t>
            </a:r>
            <a:r>
              <a:rPr lang="zh-CN" altLang="en-US" dirty="0"/>
              <a:t>的抽样。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00192" y="1124744"/>
            <a:ext cx="2736305" cy="30469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以两个阶梯镜代替迈克尔逊干涉仪中的两个反射镜，其中第二阶梯镜将第一阶梯镜的一个台阶细分，这样就获得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/>
              <a:t>个干涉信号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i="1" dirty="0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l-GR" altLang="zh-CN" dirty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i="1" baseline="-25000" dirty="0" err="1">
                <a:latin typeface="Times New Roman" pitchFamily="18" charset="0"/>
                <a:cs typeface="Times New Roman" pitchFamily="18" charset="0"/>
              </a:rPr>
              <a:t>xy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78476153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3.3 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迈克尔逊干涉仪及其变型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t>29</a:t>
            </a:fld>
            <a:endParaRPr lang="en-US" altLang="zh-CN" dirty="0"/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2267744" y="1772816"/>
            <a:ext cx="5350023" cy="440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3.3.1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迈克尔逊干涉仪</a:t>
            </a:r>
            <a:endParaRPr lang="en-US" altLang="zh-CN" b="1" dirty="0">
              <a:latin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3.3.2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泰曼干涉仪</a:t>
            </a:r>
            <a:endParaRPr lang="en-US" altLang="zh-CN" b="1" dirty="0">
              <a:latin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3.3.3 </a:t>
            </a:r>
            <a:r>
              <a:rPr lang="zh-CN" altLang="en-US" b="1" dirty="0">
                <a:latin typeface="+mn-ea"/>
                <a:cs typeface="Times New Roman" pitchFamily="18" charset="0"/>
              </a:rPr>
              <a:t>马赫</a:t>
            </a:r>
            <a:r>
              <a:rPr lang="en-US" altLang="zh-CN" b="1" dirty="0">
                <a:latin typeface="+mn-ea"/>
                <a:cs typeface="Times New Roman" pitchFamily="18" charset="0"/>
              </a:rPr>
              <a:t>-</a:t>
            </a:r>
            <a:r>
              <a:rPr lang="zh-CN" altLang="en-US" b="1" dirty="0">
                <a:latin typeface="+mn-ea"/>
                <a:cs typeface="Times New Roman" pitchFamily="18" charset="0"/>
              </a:rPr>
              <a:t>曾德尔干涉仪</a:t>
            </a:r>
            <a:endParaRPr lang="en-US" altLang="zh-CN" b="1" dirty="0">
              <a:latin typeface="+mn-ea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b="1" dirty="0">
                <a:latin typeface="+mn-ea"/>
                <a:cs typeface="Times New Roman" pitchFamily="18" charset="0"/>
              </a:rPr>
              <a:t>3.3.4 </a:t>
            </a:r>
            <a:r>
              <a:rPr lang="zh-CN" altLang="en-US" b="1" dirty="0">
                <a:latin typeface="+mn-ea"/>
                <a:cs typeface="Times New Roman" pitchFamily="18" charset="0"/>
              </a:rPr>
              <a:t>傅里叶变换光谱仪</a:t>
            </a:r>
            <a:endParaRPr lang="en-US" altLang="zh-CN" b="1" dirty="0">
              <a:latin typeface="+mn-ea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b="1" dirty="0">
                <a:solidFill>
                  <a:srgbClr val="2E03CD"/>
                </a:solidFill>
                <a:latin typeface="+mn-ea"/>
                <a:cs typeface="Times New Roman" pitchFamily="18" charset="0"/>
              </a:rPr>
              <a:t>3.3.5 </a:t>
            </a:r>
            <a:r>
              <a:rPr lang="zh-CN" altLang="en-US" b="1" dirty="0">
                <a:solidFill>
                  <a:srgbClr val="2E03CD"/>
                </a:solidFill>
                <a:latin typeface="+mn-ea"/>
                <a:cs typeface="Times New Roman" panose="02020603050405020304" pitchFamily="18" charset="0"/>
              </a:rPr>
              <a:t>外差干涉</a:t>
            </a:r>
            <a:endParaRPr lang="en-US" altLang="zh-CN" b="1" dirty="0">
              <a:solidFill>
                <a:srgbClr val="2E03CD"/>
              </a:solidFill>
              <a:latin typeface="+mn-ea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b="1" dirty="0">
                <a:latin typeface="+mn-ea"/>
                <a:cs typeface="Times New Roman" pitchFamily="18" charset="0"/>
              </a:rPr>
              <a:t>3.3.6 </a:t>
            </a:r>
            <a:r>
              <a:rPr lang="en-US" altLang="zh-CN" b="1" dirty="0" err="1">
                <a:latin typeface="+mn-ea"/>
                <a:cs typeface="Times New Roman" pitchFamily="18" charset="0"/>
              </a:rPr>
              <a:t>Sagnac</a:t>
            </a:r>
            <a:r>
              <a:rPr lang="zh-CN" altLang="en-US" b="1" dirty="0">
                <a:latin typeface="+mn-ea"/>
                <a:cs typeface="Times New Roman" pitchFamily="18" charset="0"/>
              </a:rPr>
              <a:t>干涉仪</a:t>
            </a:r>
            <a:endParaRPr lang="en-US" altLang="zh-CN" b="1" dirty="0"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808042"/>
      </p:ext>
    </p:extLst>
  </p:cSld>
  <p:clrMapOvr>
    <a:masterClrMapping/>
  </p:clrMapOvr>
  <p:transition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迈克尔逊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-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莫雷实验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t>3</a:t>
            </a:fld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1124744"/>
            <a:ext cx="8096250" cy="4162425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9512" y="5311102"/>
            <a:ext cx="8856984" cy="1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1800" b="1" dirty="0">
                <a:solidFill>
                  <a:schemeClr val="tx2"/>
                </a:solidFill>
                <a:latin typeface="+mn-lt"/>
              </a:rPr>
              <a:t>迈克尔逊干涉仪是</a:t>
            </a:r>
            <a:r>
              <a:rPr kumimoji="1" lang="en-US" altLang="zh-CN" sz="1800" b="1" dirty="0">
                <a:solidFill>
                  <a:schemeClr val="tx2"/>
                </a:solidFill>
                <a:latin typeface="+mn-lt"/>
              </a:rPr>
              <a:t>1881</a:t>
            </a:r>
            <a:r>
              <a:rPr kumimoji="1" lang="zh-CN" altLang="en-US" sz="1800" b="1" dirty="0">
                <a:solidFill>
                  <a:schemeClr val="tx2"/>
                </a:solidFill>
                <a:latin typeface="+mn-lt"/>
              </a:rPr>
              <a:t>年美国物理学家迈克尔逊和莫雷合作，为研究“以太”漂移实验而设计制造出来的精密光学仪器。实验结果否定了以太的存在，解决了当时关于“以太”的争论，并证明了光速不变原理，为爱因斯坦发现相对论提供了实验依据。</a:t>
            </a:r>
            <a:endParaRPr kumimoji="1" lang="en-US" altLang="zh-CN" sz="1800" b="1" dirty="0">
              <a:solidFill>
                <a:schemeClr val="tx2"/>
              </a:solidFill>
              <a:latin typeface="+mn-lt"/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30</a:t>
            </a:fld>
            <a:endParaRPr lang="en-US" altLang="zh-CN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563563"/>
          </a:xfrm>
        </p:spPr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频差很小的两支光波叠加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2940050" y="2060575"/>
          <a:ext cx="4079875" cy="152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6" name="公式" r:id="rId4" imgW="2171520" imgH="812520" progId="Equation.3">
                  <p:embed/>
                </p:oleObj>
              </mc:Choice>
              <mc:Fallback>
                <p:oleObj name="公式" r:id="rId4" imgW="2171520" imgH="812520" progId="Equation.3">
                  <p:embed/>
                  <p:pic>
                    <p:nvPicPr>
                      <p:cNvPr id="26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0050" y="2060575"/>
                        <a:ext cx="4079875" cy="152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2987824" y="1340768"/>
          <a:ext cx="4852169" cy="585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7" name="公式" r:id="rId6" imgW="2108160" imgH="253800" progId="Equation.3">
                  <p:embed/>
                </p:oleObj>
              </mc:Choice>
              <mc:Fallback>
                <p:oleObj name="公式" r:id="rId6" imgW="2108160" imgH="253800" progId="Equation.3">
                  <p:embed/>
                  <p:pic>
                    <p:nvPicPr>
                      <p:cNvPr id="31" name="对象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1340768"/>
                        <a:ext cx="4852169" cy="585309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79512" y="1196752"/>
            <a:ext cx="2520280" cy="84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0" algn="just">
              <a:lnSpc>
                <a:spcPct val="130000"/>
              </a:lnSpc>
              <a:buFont typeface="Wingdings" pitchFamily="2" charset="2"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频差很小的两支光波叠加，合振动：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3645024"/>
            <a:ext cx="5701655" cy="3066930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79513" y="2564904"/>
            <a:ext cx="127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其中：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81168" y="4840704"/>
            <a:ext cx="30833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0" algn="just">
              <a:lnSpc>
                <a:spcPct val="130000"/>
              </a:lnSpc>
              <a:buFont typeface="Wingdings" pitchFamily="2" charset="2"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在电域可检测到拍频信号，其频率为两支光波的频差。</a:t>
            </a:r>
          </a:p>
        </p:txBody>
      </p:sp>
    </p:spTree>
    <p:extLst>
      <p:ext uri="{BB962C8B-B14F-4D97-AF65-F5344CB8AC3E}">
        <p14:creationId xmlns:p14="http://schemas.microsoft.com/office/powerpoint/2010/main" val="937226157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itchFamily="2" charset="-122"/>
                <a:ea typeface="黑体" pitchFamily="2" charset="-122"/>
              </a:rPr>
              <a:t>激光外差干涉测速原理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3316E-2188-4ED7-98C9-89D3A2F4ECBC}" type="slidenum">
              <a:rPr lang="zh-CN" altLang="en-US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2658976" y="1136357"/>
            <a:ext cx="63775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频差很小的两支光波叠加，得到拍频信号：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00201"/>
            <a:ext cx="2551473" cy="2376264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906838" y="1628775"/>
          <a:ext cx="4017962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8" name="公式" r:id="rId5" imgW="1739880" imgH="228600" progId="Equation.3">
                  <p:embed/>
                </p:oleObj>
              </mc:Choice>
              <mc:Fallback>
                <p:oleObj name="公式" r:id="rId5" imgW="1739880" imgH="228600" progId="Equation.3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6838" y="1628775"/>
                        <a:ext cx="4017962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987824" y="2132856"/>
            <a:ext cx="60486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 marL="0" indent="0">
              <a:buNone/>
            </a:pPr>
            <a:r>
              <a:rPr lang="zh-CN" altLang="en-US" dirty="0"/>
              <a:t>检测拍频信号，滤除直流分量，余下中频信号，即可得到两支光波的频差。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504" y="3861048"/>
            <a:ext cx="356393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双频激光器发出的左旋和右旋圆偏光（经</a:t>
            </a:r>
            <a:r>
              <a:rPr lang="en-US" altLang="zh-CN" dirty="0"/>
              <a:t>1/4</a:t>
            </a:r>
            <a:r>
              <a:rPr lang="zh-CN" altLang="en-US" dirty="0"/>
              <a:t>波片后为正交线偏光），经偏振分光镜分成两路，光波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dirty="0"/>
              <a:t>经测量镜反射，光波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/>
              <a:t>经参考镜反射，以探测器检测两支光波干涉的拍频信号。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2" y="3345380"/>
            <a:ext cx="5373910" cy="3440116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827890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itchFamily="2" charset="-122"/>
                <a:ea typeface="黑体" pitchFamily="2" charset="-122"/>
              </a:rPr>
              <a:t>激光外差干涉测速原理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3316E-2188-4ED7-98C9-89D3A2F4ECBC}" type="slidenum">
              <a:rPr lang="zh-CN" altLang="en-US"/>
              <a:pPr>
                <a:defRPr/>
              </a:pPr>
              <a:t>32</a:t>
            </a:fld>
            <a:endParaRPr lang="en-US" altLang="zh-CN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365500" y="2133600"/>
          <a:ext cx="246538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36" name="公式" r:id="rId4" imgW="1066680" imgH="228600" progId="Equation.3">
                  <p:embed/>
                </p:oleObj>
              </mc:Choice>
              <mc:Fallback>
                <p:oleObj name="公式" r:id="rId4" imgW="1066680" imgH="228600" progId="Equation.3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0" y="2133600"/>
                        <a:ext cx="2465388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7504" y="2852936"/>
            <a:ext cx="41044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以速度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zh-CN" altLang="en-US" dirty="0"/>
              <a:t>移动的动镜，产生频移：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417638" y="3597275"/>
          <a:ext cx="1582737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37" name="公式" r:id="rId6" imgW="685800" imgH="393480" progId="Equation.3">
                  <p:embed/>
                </p:oleObj>
              </mc:Choice>
              <mc:Fallback>
                <p:oleObj name="公式" r:id="rId6" imgW="685800" imgH="393480" progId="Equation.3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7638" y="3597275"/>
                        <a:ext cx="1582737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7504" y="1340768"/>
            <a:ext cx="8856984" cy="8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测量镜高速移动，产生多普勒频移，第一支光波的频率变为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±</a:t>
            </a:r>
            <a:r>
              <a:rPr lang="el-GR" altLang="zh-CN" dirty="0">
                <a:latin typeface="Times New Roman" pitchFamily="18" charset="0"/>
                <a:ea typeface="宋体"/>
                <a:cs typeface="Times New Roman" pitchFamily="18" charset="0"/>
              </a:rPr>
              <a:t>Δ</a:t>
            </a:r>
            <a:r>
              <a:rPr lang="en-US" altLang="zh-CN" i="1" dirty="0">
                <a:latin typeface="Times New Roman" pitchFamily="18" charset="0"/>
                <a:ea typeface="宋体"/>
                <a:cs typeface="Times New Roman" pitchFamily="18" charset="0"/>
              </a:rPr>
              <a:t>f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en-US" dirty="0"/>
              <a:t>可测得拍频的频率为：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417638" y="5300663"/>
          <a:ext cx="16144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38" name="公式" r:id="rId8" imgW="698400" imgH="431640" progId="Equation.3">
                  <p:embed/>
                </p:oleObj>
              </mc:Choice>
              <mc:Fallback>
                <p:oleObj name="公式" r:id="rId8" imgW="698400" imgH="431640" progId="Equation.3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7638" y="5300663"/>
                        <a:ext cx="1614487" cy="998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07504" y="4664749"/>
            <a:ext cx="41044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得到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/>
              <a:t>的移动速度：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2" y="3345380"/>
            <a:ext cx="5373910" cy="3440116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779932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60" y="3318174"/>
            <a:ext cx="5196036" cy="3431345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激光外差干涉测速原理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3316E-2188-4ED7-98C9-89D3A2F4ECBC}" type="slidenum">
              <a:rPr lang="zh-CN" altLang="en-US"/>
              <a:pPr>
                <a:defRPr/>
              </a:pPr>
              <a:t>33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96751"/>
            <a:ext cx="4824536" cy="2885195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004048" y="1556792"/>
            <a:ext cx="37444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Agilent</a:t>
            </a:r>
            <a:r>
              <a:rPr lang="zh-CN" altLang="en-US" dirty="0"/>
              <a:t>公司的激光外差干涉仪，采用双频激光器。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504" y="4149080"/>
            <a:ext cx="373295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ZYGO</a:t>
            </a:r>
            <a:r>
              <a:rPr lang="zh-CN" altLang="en-US" dirty="0"/>
              <a:t>公司的激光外差干涉仪，通过声光调制将两支光波中的一支移频。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03" y="5445224"/>
            <a:ext cx="373295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>
                <a:solidFill>
                  <a:srgbClr val="FF0000"/>
                </a:solidFill>
              </a:rPr>
              <a:t>典型应用：</a:t>
            </a:r>
            <a:r>
              <a:rPr lang="zh-CN" altLang="en-US" dirty="0"/>
              <a:t>应用于精密集成电路设备、精密加工机床中，对精密运动台进行测控。</a:t>
            </a:r>
          </a:p>
        </p:txBody>
      </p:sp>
    </p:spTree>
    <p:extLst>
      <p:ext uri="{BB962C8B-B14F-4D97-AF65-F5344CB8AC3E}">
        <p14:creationId xmlns:p14="http://schemas.microsoft.com/office/powerpoint/2010/main" val="242684981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34</a:t>
            </a:fld>
            <a:endParaRPr lang="en-US" altLang="zh-CN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563563"/>
          </a:xfrm>
        </p:spPr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外差法泰曼干涉仪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96753"/>
            <a:ext cx="5484380" cy="38884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79912" y="1201976"/>
            <a:ext cx="5256584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 algn="just">
              <a:lnSpc>
                <a:spcPct val="120000"/>
              </a:lnSpc>
              <a:buFont typeface="Wingdings" pitchFamily="2" charset="2"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通过等厚条纹检测光学元件的面型信息精度有限，引入外差干涉可提高精度。</a:t>
            </a:r>
            <a:endParaRPr lang="en-US" altLang="zh-CN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在泰曼干涉仪的一臂置入待测样品，另一臂加入移频器，在</a:t>
            </a:r>
            <a:r>
              <a:rPr lang="en-US" altLang="zh-CN" dirty="0"/>
              <a:t>P</a:t>
            </a:r>
            <a:r>
              <a:rPr lang="zh-CN" altLang="en-US" dirty="0"/>
              <a:t>、</a:t>
            </a:r>
            <a:r>
              <a:rPr lang="en-US" altLang="zh-CN" dirty="0"/>
              <a:t>R</a:t>
            </a:r>
            <a:r>
              <a:rPr lang="zh-CN" altLang="en-US" dirty="0"/>
              <a:t>两点检测拍频信息，滤除直流分量，得到中频信号：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499992" y="3156644"/>
          <a:ext cx="4104456" cy="519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98" name="公式" r:id="rId5" imgW="1917360" imgH="241200" progId="Equation.3">
                  <p:embed/>
                </p:oleObj>
              </mc:Choice>
              <mc:Fallback>
                <p:oleObj name="公式" r:id="rId5" imgW="1917360" imgH="241200" progId="Equation.3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3156644"/>
                        <a:ext cx="4104456" cy="5194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07504" y="5085184"/>
            <a:ext cx="5112568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中频信号中包含每点相对参考面的相位信息，由两个中频信号的相位差得到样品上两点相位差：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527496" y="6248400"/>
          <a:ext cx="390048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99" name="公式" r:id="rId7" imgW="1815840" imgH="241200" progId="Equation.3">
                  <p:embed/>
                </p:oleObj>
              </mc:Choice>
              <mc:Fallback>
                <p:oleObj name="公式" r:id="rId7" imgW="1815840" imgH="241200" progId="Equation.3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496" y="6248400"/>
                        <a:ext cx="3900488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591884" y="3717032"/>
            <a:ext cx="3444613" cy="30469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2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固定</a:t>
            </a:r>
            <a:r>
              <a:rPr lang="en-US" altLang="zh-CN" dirty="0"/>
              <a:t>R</a:t>
            </a:r>
            <a:r>
              <a:rPr lang="zh-CN" altLang="en-US" dirty="0"/>
              <a:t>点探测器作参考，</a:t>
            </a:r>
            <a:r>
              <a:rPr lang="en-US" altLang="zh-CN" dirty="0"/>
              <a:t>P</a:t>
            </a:r>
            <a:r>
              <a:rPr lang="zh-CN" altLang="en-US" dirty="0"/>
              <a:t>点探测器作二维扫描，即可得到二维面型信息，精度可达</a:t>
            </a:r>
            <a:r>
              <a:rPr lang="el-GR" altLang="zh-CN" dirty="0">
                <a:solidFill>
                  <a:srgbClr val="FF0000"/>
                </a:solidFill>
                <a:latin typeface="Times New Roman"/>
                <a:cs typeface="Times New Roman"/>
              </a:rPr>
              <a:t>λ</a:t>
            </a:r>
            <a:r>
              <a:rPr lang="en-US" altLang="zh-CN" dirty="0">
                <a:solidFill>
                  <a:srgbClr val="FF0000"/>
                </a:solidFill>
                <a:latin typeface="Times New Roman"/>
                <a:cs typeface="Times New Roman"/>
              </a:rPr>
              <a:t>/250</a:t>
            </a:r>
            <a:r>
              <a:rPr lang="zh-CN" altLang="en-US" dirty="0">
                <a:latin typeface="Times New Roman"/>
                <a:cs typeface="Times New Roman"/>
              </a:rPr>
              <a:t>以上。</a:t>
            </a:r>
            <a:endParaRPr lang="en-US" altLang="zh-CN" dirty="0">
              <a:latin typeface="Times New Roman"/>
              <a:cs typeface="Times New Roman"/>
            </a:endParaRPr>
          </a:p>
          <a:p>
            <a:r>
              <a:rPr lang="zh-CN" altLang="en-US" dirty="0"/>
              <a:t>外差法可大幅提高检测精度，但是单点测量</a:t>
            </a:r>
            <a:r>
              <a:rPr lang="en-US" altLang="zh-CN" dirty="0"/>
              <a:t>+</a:t>
            </a:r>
            <a:r>
              <a:rPr lang="zh-CN" altLang="en-US" dirty="0"/>
              <a:t>扫描比较耗时，不利于大面积光学检测。</a:t>
            </a:r>
          </a:p>
        </p:txBody>
      </p:sp>
    </p:spTree>
    <p:extLst>
      <p:ext uri="{BB962C8B-B14F-4D97-AF65-F5344CB8AC3E}">
        <p14:creationId xmlns:p14="http://schemas.microsoft.com/office/powerpoint/2010/main" val="2226459175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3.3 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迈克尔逊干涉仪及其变型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t>35</a:t>
            </a:fld>
            <a:endParaRPr lang="en-US" altLang="zh-CN" dirty="0"/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2267744" y="1772816"/>
            <a:ext cx="5350023" cy="440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3.3.1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迈克尔逊干涉仪</a:t>
            </a:r>
            <a:endParaRPr lang="en-US" altLang="zh-CN" b="1" dirty="0">
              <a:latin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3.3.2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泰曼干涉仪</a:t>
            </a:r>
            <a:endParaRPr lang="en-US" altLang="zh-CN" b="1" dirty="0">
              <a:latin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3.3.3 </a:t>
            </a:r>
            <a:r>
              <a:rPr lang="zh-CN" altLang="en-US" b="1" dirty="0">
                <a:latin typeface="+mn-ea"/>
                <a:cs typeface="Times New Roman" pitchFamily="18" charset="0"/>
              </a:rPr>
              <a:t>马赫</a:t>
            </a:r>
            <a:r>
              <a:rPr lang="en-US" altLang="zh-CN" b="1" dirty="0">
                <a:latin typeface="+mn-ea"/>
                <a:cs typeface="Times New Roman" pitchFamily="18" charset="0"/>
              </a:rPr>
              <a:t>-</a:t>
            </a:r>
            <a:r>
              <a:rPr lang="zh-CN" altLang="en-US" b="1" dirty="0">
                <a:latin typeface="+mn-ea"/>
                <a:cs typeface="Times New Roman" pitchFamily="18" charset="0"/>
              </a:rPr>
              <a:t>曾德尔干涉仪</a:t>
            </a:r>
            <a:endParaRPr lang="en-US" altLang="zh-CN" b="1" dirty="0">
              <a:latin typeface="+mn-ea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b="1" dirty="0">
                <a:latin typeface="+mn-ea"/>
                <a:cs typeface="Times New Roman" pitchFamily="18" charset="0"/>
              </a:rPr>
              <a:t>3.3.4 </a:t>
            </a:r>
            <a:r>
              <a:rPr lang="zh-CN" altLang="en-US" b="1" dirty="0">
                <a:latin typeface="+mn-ea"/>
                <a:cs typeface="Times New Roman" pitchFamily="18" charset="0"/>
              </a:rPr>
              <a:t>傅里叶变换光谱仪</a:t>
            </a:r>
            <a:endParaRPr lang="en-US" altLang="zh-CN" b="1" dirty="0">
              <a:latin typeface="+mn-ea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b="1" dirty="0">
                <a:latin typeface="+mn-ea"/>
                <a:cs typeface="Times New Roman" pitchFamily="18" charset="0"/>
              </a:rPr>
              <a:t>3.3.5 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外差干涉</a:t>
            </a:r>
            <a:endParaRPr lang="en-US" altLang="zh-CN" b="1" dirty="0">
              <a:latin typeface="+mn-ea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b="1" dirty="0">
                <a:solidFill>
                  <a:srgbClr val="2E03CD"/>
                </a:solidFill>
                <a:latin typeface="+mn-ea"/>
                <a:cs typeface="Times New Roman" pitchFamily="18" charset="0"/>
              </a:rPr>
              <a:t>3.3.6 </a:t>
            </a:r>
            <a:r>
              <a:rPr lang="en-US" altLang="zh-CN" b="1" dirty="0" err="1">
                <a:solidFill>
                  <a:srgbClr val="2E03CD"/>
                </a:solidFill>
                <a:latin typeface="+mn-ea"/>
                <a:cs typeface="Times New Roman" pitchFamily="18" charset="0"/>
              </a:rPr>
              <a:t>Sagnac</a:t>
            </a:r>
            <a:r>
              <a:rPr lang="zh-CN" altLang="en-US" b="1" dirty="0">
                <a:solidFill>
                  <a:srgbClr val="2E03CD"/>
                </a:solidFill>
                <a:latin typeface="+mn-ea"/>
                <a:cs typeface="Times New Roman" pitchFamily="18" charset="0"/>
              </a:rPr>
              <a:t>干涉仪</a:t>
            </a:r>
            <a:endParaRPr lang="en-US" altLang="zh-CN" b="1" dirty="0">
              <a:solidFill>
                <a:srgbClr val="2E03CD"/>
              </a:solidFill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53170"/>
      </p:ext>
    </p:extLst>
  </p:cSld>
  <p:clrMapOvr>
    <a:masterClrMapping/>
  </p:clrMapOvr>
  <p:transition>
    <p:push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928" y="4365104"/>
            <a:ext cx="2575560" cy="2354580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36</a:t>
            </a:fld>
            <a:endParaRPr lang="en-US" altLang="zh-CN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563563"/>
          </a:xfrm>
        </p:spPr>
        <p:txBody>
          <a:bodyPr/>
          <a:lstStyle/>
          <a:p>
            <a:r>
              <a:rPr lang="en-US" altLang="zh-CN" dirty="0" err="1">
                <a:latin typeface="黑体" pitchFamily="2" charset="-122"/>
                <a:ea typeface="黑体" pitchFamily="2" charset="-122"/>
              </a:rPr>
              <a:t>Sagnac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干涉仪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63888" y="1268760"/>
            <a:ext cx="5400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000" b="1" dirty="0">
                <a:solidFill>
                  <a:schemeClr val="tx2"/>
                </a:solidFill>
              </a:rPr>
              <a:t>如图装置中，入射光一分为二，两支光波同路反向传输，最后产生干涉。</a:t>
            </a:r>
            <a:endParaRPr lang="en-US" altLang="zh-CN" sz="2000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000" b="1" dirty="0">
                <a:solidFill>
                  <a:schemeClr val="tx2"/>
                </a:solidFill>
              </a:rPr>
              <a:t>由于环形光路的旋转，逆时针光波比顺时针光波传输更长的光程（</a:t>
            </a:r>
            <a:r>
              <a:rPr lang="zh-CN" altLang="en-US" sz="2000" b="1" dirty="0">
                <a:solidFill>
                  <a:srgbClr val="FF0000"/>
                </a:solidFill>
                <a:ea typeface="宋体"/>
              </a:rPr>
              <a:t>光速不变</a:t>
            </a:r>
            <a:r>
              <a:rPr lang="zh-CN" altLang="en-US" sz="2000" b="1" dirty="0">
                <a:solidFill>
                  <a:schemeClr val="tx2"/>
                </a:solidFill>
              </a:rPr>
              <a:t>），在干涉处产生相位差。</a:t>
            </a:r>
            <a:endParaRPr lang="en-US" altLang="zh-CN" sz="2000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2000" b="1" dirty="0">
                <a:solidFill>
                  <a:schemeClr val="tx2"/>
                </a:solidFill>
              </a:rPr>
              <a:t>改变转速</a:t>
            </a:r>
            <a:r>
              <a:rPr lang="el-GR" altLang="zh-CN" sz="2000" b="1" dirty="0">
                <a:solidFill>
                  <a:schemeClr val="tx2"/>
                </a:solidFill>
                <a:ea typeface="宋体"/>
              </a:rPr>
              <a:t>Ω</a:t>
            </a:r>
            <a:r>
              <a:rPr lang="zh-CN" altLang="en-US" sz="2000" b="1" dirty="0">
                <a:solidFill>
                  <a:schemeClr val="tx2"/>
                </a:solidFill>
                <a:ea typeface="宋体"/>
              </a:rPr>
              <a:t>，相位差变化，干涉条纹发生移动，此为</a:t>
            </a:r>
            <a:r>
              <a:rPr lang="en-US" altLang="zh-CN" sz="2000" b="1" dirty="0" err="1">
                <a:solidFill>
                  <a:srgbClr val="FF0000"/>
                </a:solidFill>
                <a:ea typeface="宋体"/>
              </a:rPr>
              <a:t>Sagnac</a:t>
            </a:r>
            <a:r>
              <a:rPr lang="zh-CN" altLang="en-US" sz="2000" b="1" dirty="0">
                <a:solidFill>
                  <a:srgbClr val="FF0000"/>
                </a:solidFill>
                <a:ea typeface="宋体"/>
              </a:rPr>
              <a:t>效应</a:t>
            </a:r>
            <a:r>
              <a:rPr lang="zh-CN" altLang="en-US" sz="2000" b="1" dirty="0">
                <a:solidFill>
                  <a:schemeClr val="tx2"/>
                </a:solidFill>
                <a:ea typeface="宋体"/>
              </a:rPr>
              <a:t>。</a:t>
            </a:r>
            <a:endParaRPr lang="zh-CN" altLang="en-US" sz="2000" b="1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03848" y="4296578"/>
            <a:ext cx="352839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基于光纤环路的</a:t>
            </a:r>
            <a:r>
              <a:rPr lang="en-US" altLang="zh-CN" dirty="0" err="1"/>
              <a:t>Sagnac</a:t>
            </a:r>
            <a:r>
              <a:rPr lang="zh-CN" altLang="en-US" dirty="0"/>
              <a:t>干涉仪，具有搭建方便、尺寸小、稳定性好的特点。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5787951"/>
            <a:ext cx="2808312" cy="953417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179512" y="4320386"/>
            <a:ext cx="28803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光纤耦合器，</a:t>
            </a:r>
            <a:r>
              <a:rPr lang="en-US" altLang="zh-CN" dirty="0"/>
              <a:t>2×2</a:t>
            </a:r>
            <a:r>
              <a:rPr lang="zh-CN" altLang="en-US" dirty="0"/>
              <a:t>端口器件，从任一端口输入的光信号，被分配至对向两个端口输出，分光比例取决于制作参数。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67535"/>
            <a:ext cx="3240360" cy="3031508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9475663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37</a:t>
            </a:fld>
            <a:endParaRPr lang="en-US" altLang="zh-CN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563563"/>
          </a:xfrm>
        </p:spPr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光纤</a:t>
            </a:r>
            <a:r>
              <a:rPr lang="en-US" altLang="zh-CN" dirty="0" err="1">
                <a:latin typeface="黑体" pitchFamily="2" charset="-122"/>
                <a:ea typeface="黑体" pitchFamily="2" charset="-122"/>
              </a:rPr>
              <a:t>Sagnac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干涉仪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—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双光束结构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90647"/>
              </p:ext>
            </p:extLst>
          </p:nvPr>
        </p:nvGraphicFramePr>
        <p:xfrm>
          <a:off x="2684487" y="4653136"/>
          <a:ext cx="46958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4" name="Equation" r:id="rId4" imgW="2323800" imgH="228600" progId="Equation.DSMT4">
                  <p:embed/>
                </p:oleObj>
              </mc:Choice>
              <mc:Fallback>
                <p:oleObj name="Equation" r:id="rId4" imgW="2323800" imgH="22860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4487" y="4653136"/>
                        <a:ext cx="4695825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100042"/>
              </p:ext>
            </p:extLst>
          </p:nvPr>
        </p:nvGraphicFramePr>
        <p:xfrm>
          <a:off x="2076450" y="5348734"/>
          <a:ext cx="40259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5" name="Equation" r:id="rId6" imgW="1993680" imgH="203040" progId="Equation.DSMT4">
                  <p:embed/>
                </p:oleObj>
              </mc:Choice>
              <mc:Fallback>
                <p:oleObj name="Equation" r:id="rId6" imgW="1993680" imgH="20304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450" y="5348734"/>
                        <a:ext cx="402590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94210"/>
              </p:ext>
            </p:extLst>
          </p:nvPr>
        </p:nvGraphicFramePr>
        <p:xfrm>
          <a:off x="1791861" y="4077072"/>
          <a:ext cx="554355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6" name="Equation" r:id="rId8" imgW="2743200" imgH="228600" progId="Equation.DSMT4">
                  <p:embed/>
                </p:oleObj>
              </mc:Choice>
              <mc:Fallback>
                <p:oleObj name="Equation" r:id="rId8" imgW="2743200" imgH="2286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1861" y="4077072"/>
                        <a:ext cx="5543550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6180" y="3645024"/>
            <a:ext cx="7241085" cy="413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sz="1800" dirty="0"/>
              <a:t>逆时针和顺时针传输的光波，经过的光程不同，产生时差：</a:t>
            </a:r>
          </a:p>
        </p:txBody>
      </p:sp>
      <p:sp>
        <p:nvSpPr>
          <p:cNvPr id="15" name="右箭头 14"/>
          <p:cNvSpPr/>
          <p:nvPr/>
        </p:nvSpPr>
        <p:spPr>
          <a:xfrm>
            <a:off x="1824030" y="4740101"/>
            <a:ext cx="72008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56181" y="5329664"/>
            <a:ext cx="2495942" cy="413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sz="1800" dirty="0"/>
              <a:t>对应光程差：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42" y="1190268"/>
            <a:ext cx="5121130" cy="2382748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156180" y="5949280"/>
            <a:ext cx="3791933" cy="773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sz="1800" dirty="0"/>
              <a:t>采用光纤轴，灵敏度提高</a:t>
            </a:r>
            <a:r>
              <a:rPr lang="en-US" altLang="zh-CN" sz="18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1800" dirty="0"/>
              <a:t>倍（</a:t>
            </a:r>
            <a:r>
              <a:rPr lang="en-US" altLang="zh-CN" sz="18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1800" dirty="0"/>
              <a:t>为光纤圈数）：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758556"/>
              </p:ext>
            </p:extLst>
          </p:nvPr>
        </p:nvGraphicFramePr>
        <p:xfrm>
          <a:off x="4090491" y="6165850"/>
          <a:ext cx="42259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7" name="Equation" r:id="rId11" imgW="2095200" imgH="203040" progId="Equation.DSMT4">
                  <p:embed/>
                </p:oleObj>
              </mc:Choice>
              <mc:Fallback>
                <p:oleObj name="Equation" r:id="rId11" imgW="2095200" imgH="203040" progId="Equation.DSMT4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0491" y="6165850"/>
                        <a:ext cx="422592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842251" y="5149614"/>
            <a:ext cx="1905705" cy="773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 marL="0" indent="0">
              <a:buNone/>
            </a:pPr>
            <a:r>
              <a:rPr lang="en-US" altLang="zh-CN" sz="1800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1800" dirty="0"/>
              <a:t>为光纤环面积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zh-CN" altLang="en-US" sz="1800" dirty="0"/>
              <a:t>为介质中光速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90268"/>
            <a:ext cx="2575560" cy="2354580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5091697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18" grpId="0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38</a:t>
            </a:fld>
            <a:endParaRPr lang="en-US" altLang="zh-CN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563563"/>
          </a:xfrm>
        </p:spPr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光纤</a:t>
            </a:r>
            <a:r>
              <a:rPr lang="en-US" altLang="zh-CN" dirty="0" err="1">
                <a:latin typeface="黑体" pitchFamily="2" charset="-122"/>
                <a:ea typeface="黑体" pitchFamily="2" charset="-122"/>
              </a:rPr>
              <a:t>Sagnac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干涉仪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—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谐振腔结构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7" y="1196753"/>
            <a:ext cx="2664295" cy="2664295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96752"/>
            <a:ext cx="2592288" cy="2592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79512" y="3819648"/>
            <a:ext cx="8784976" cy="84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光波在光纤环中循环传输，只有满足谐振条件的纵模（对应一定波长或者频率）可以稳定存在：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90252" y="4732178"/>
          <a:ext cx="508317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0" name="Equation" r:id="rId6" imgW="2514600" imgH="241200" progId="Equation.DSMT4">
                  <p:embed/>
                </p:oleObj>
              </mc:Choice>
              <mc:Fallback>
                <p:oleObj name="Equation" r:id="rId6" imgW="2514600" imgH="24120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252" y="4732178"/>
                        <a:ext cx="5083175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156176" y="4399627"/>
            <a:ext cx="27478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 marL="0" indent="0">
              <a:buNone/>
            </a:pP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zh-CN" altLang="en-US" dirty="0"/>
              <a:t>为光纤环周长，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dirty="0"/>
              <a:t>为介质折射率，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zh-CN" altLang="en-US" dirty="0"/>
              <a:t>为整数。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0153" y="1848306"/>
            <a:ext cx="29639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 marL="0" indent="0">
              <a:buNone/>
            </a:pPr>
            <a:r>
              <a:rPr lang="zh-CN" altLang="en-US" dirty="0"/>
              <a:t>顺时针比逆时针谐振光波，传输光程更短，因此波长更短，频率更高。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12" y="5259808"/>
            <a:ext cx="8724547" cy="84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当光纤环旋转时，顺时针和逆时针光波之间产生光程差，因此谐振频率不同，产生频差：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77874"/>
              </p:ext>
            </p:extLst>
          </p:nvPr>
        </p:nvGraphicFramePr>
        <p:xfrm>
          <a:off x="2267744" y="5868243"/>
          <a:ext cx="6648451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1" name="Equation" r:id="rId8" imgW="3288960" imgH="431640" progId="Equation.DSMT4">
                  <p:embed/>
                </p:oleObj>
              </mc:Choice>
              <mc:Fallback>
                <p:oleObj name="Equation" r:id="rId8" imgW="3288960" imgH="431640" progId="Equation.DSMT4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5868243"/>
                        <a:ext cx="6648451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63788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39</a:t>
            </a:fld>
            <a:endParaRPr lang="en-US" altLang="zh-CN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563563"/>
          </a:xfrm>
        </p:spPr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光纤</a:t>
            </a:r>
            <a:r>
              <a:rPr lang="en-US" altLang="zh-CN" dirty="0" err="1">
                <a:latin typeface="黑体" pitchFamily="2" charset="-122"/>
                <a:ea typeface="黑体" pitchFamily="2" charset="-122"/>
              </a:rPr>
              <a:t>Sagnac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干涉仪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—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谐振腔结构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807196"/>
            <a:ext cx="4648200" cy="1485900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178094"/>
              </p:ext>
            </p:extLst>
          </p:nvPr>
        </p:nvGraphicFramePr>
        <p:xfrm>
          <a:off x="3563888" y="1268413"/>
          <a:ext cx="23622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74" name="Equation" r:id="rId5" imgW="1168200" imgH="406080" progId="Equation.DSMT4">
                  <p:embed/>
                </p:oleObj>
              </mc:Choice>
              <mc:Fallback>
                <p:oleObj name="Equation" r:id="rId5" imgW="1168200" imgH="40608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1268413"/>
                        <a:ext cx="2362200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91122" y="1424389"/>
            <a:ext cx="6288028" cy="413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sz="1800" dirty="0"/>
              <a:t>采用圈数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en-US" altLang="zh-CN" sz="18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1800" dirty="0"/>
              <a:t>的光纤轴：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1123" y="4437112"/>
            <a:ext cx="5677022" cy="773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sz="1800" dirty="0"/>
              <a:t>当光纤环所在平面的法线与旋转轴不重合时（夹角为</a:t>
            </a:r>
            <a:r>
              <a:rPr lang="el-GR" altLang="zh-CN" sz="1800" i="1" dirty="0">
                <a:latin typeface="Times New Roman"/>
                <a:cs typeface="Times New Roman"/>
              </a:rPr>
              <a:t>α</a:t>
            </a:r>
            <a:r>
              <a:rPr lang="zh-CN" altLang="en-US" sz="1800" dirty="0"/>
              <a:t>）：</a:t>
            </a:r>
            <a:endParaRPr lang="en-US" altLang="zh-CN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191122" y="2216477"/>
            <a:ext cx="8773366" cy="413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sz="1800" dirty="0"/>
              <a:t>光纤环如何实现？信号从哪里输入</a:t>
            </a:r>
            <a:r>
              <a:rPr lang="en-US" altLang="zh-CN" sz="1800" dirty="0"/>
              <a:t>/</a:t>
            </a:r>
            <a:r>
              <a:rPr lang="zh-CN" altLang="en-US" sz="1800" dirty="0"/>
              <a:t>输出？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879312"/>
              </p:ext>
            </p:extLst>
          </p:nvPr>
        </p:nvGraphicFramePr>
        <p:xfrm>
          <a:off x="2411760" y="4994552"/>
          <a:ext cx="30543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75" name="Equation" r:id="rId7" imgW="1511280" imgH="406080" progId="Equation.DSMT4">
                  <p:embed/>
                </p:oleObj>
              </mc:Choice>
              <mc:Fallback>
                <p:oleObj name="Equation" r:id="rId7" imgW="1511280" imgH="406080" progId="Equation.DSMT4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4994552"/>
                        <a:ext cx="3054350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868144" y="2780928"/>
            <a:ext cx="3024337" cy="11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SLED—</a:t>
            </a:r>
            <a:r>
              <a:rPr lang="zh-CN" altLang="en-US" sz="1800" dirty="0">
                <a:solidFill>
                  <a:srgbClr val="FF0000"/>
                </a:solidFill>
              </a:rPr>
              <a:t>又称</a:t>
            </a:r>
            <a:r>
              <a:rPr lang="en-US" altLang="zh-CN" sz="1800" dirty="0">
                <a:solidFill>
                  <a:srgbClr val="FF0000"/>
                </a:solidFill>
              </a:rPr>
              <a:t>SLD</a:t>
            </a:r>
            <a:r>
              <a:rPr lang="zh-CN" altLang="en-US" sz="1800" dirty="0">
                <a:solidFill>
                  <a:srgbClr val="FF0000"/>
                </a:solidFill>
              </a:rPr>
              <a:t>，超辐射发光二极管，是一种低相干光源。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1122" y="5816877"/>
            <a:ext cx="5677022" cy="773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 algn="just">
              <a:lnSpc>
                <a:spcPct val="130000"/>
              </a:lnSpc>
              <a:buFont typeface="Wingdings" pitchFamily="2" charset="2"/>
              <a:buChar char="Ø"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sz="1800" dirty="0"/>
              <a:t>光纤轴以角速度</a:t>
            </a:r>
            <a:r>
              <a:rPr lang="en-US" altLang="zh-CN" sz="1800" dirty="0"/>
              <a:t>Ω</a:t>
            </a:r>
            <a:r>
              <a:rPr lang="zh-CN" altLang="en-US" sz="1800" dirty="0"/>
              <a:t>旋转，测得两支相干光波的拍频</a:t>
            </a:r>
            <a:r>
              <a:rPr lang="en-US" altLang="zh-CN" sz="1800" dirty="0"/>
              <a:t>2</a:t>
            </a:r>
            <a:r>
              <a:rPr lang="el-GR" altLang="zh-CN" sz="1800" dirty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zh-CN" sz="1800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zh-CN" altLang="en-US" sz="1800" dirty="0"/>
              <a:t>，即可获知偏角</a:t>
            </a:r>
            <a:r>
              <a:rPr lang="zh-CN" altLang="en-US" sz="1800" i="1" dirty="0">
                <a:latin typeface="Times New Roman"/>
                <a:cs typeface="Times New Roman"/>
              </a:rPr>
              <a:t>α</a:t>
            </a:r>
            <a:r>
              <a:rPr lang="zh-CN" altLang="en-US" sz="1800" dirty="0"/>
              <a:t>，这就是</a:t>
            </a:r>
            <a:r>
              <a:rPr lang="zh-CN" altLang="en-US" sz="1800" dirty="0">
                <a:solidFill>
                  <a:srgbClr val="FF0000"/>
                </a:solidFill>
              </a:rPr>
              <a:t>光纤陀螺</a:t>
            </a:r>
            <a:r>
              <a:rPr lang="zh-CN" altLang="en-US" sz="1800" dirty="0"/>
              <a:t>的工作原理。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3" y="4192964"/>
            <a:ext cx="2736304" cy="2548403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7526442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迈克尔逊干涉仪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t>4</a:t>
            </a:fld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154263"/>
            <a:ext cx="4320480" cy="32828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555" y="1142509"/>
            <a:ext cx="3256941" cy="40866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504" y="4437112"/>
            <a:ext cx="6768752" cy="1095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b="1" dirty="0">
                <a:solidFill>
                  <a:srgbClr val="2E03CD"/>
                </a:solidFill>
              </a:rPr>
              <a:t>构成：</a:t>
            </a:r>
            <a:r>
              <a:rPr lang="zh-CN" altLang="en-US" b="1" dirty="0">
                <a:solidFill>
                  <a:schemeClr val="tx2"/>
                </a:solidFill>
              </a:rPr>
              <a:t>分光板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</a:rPr>
              <a:t>、补偿板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zh-CN" altLang="en-US" b="1" dirty="0">
                <a:solidFill>
                  <a:schemeClr val="tx2"/>
                </a:solidFill>
              </a:rPr>
              <a:t>、反射镜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</a:rPr>
              <a:t>和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zh-CN" altLang="en-US" b="1" dirty="0">
                <a:solidFill>
                  <a:schemeClr val="tx2"/>
                </a:solidFill>
              </a:rPr>
              <a:t>、观察系统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chemeClr val="tx2"/>
                </a:solidFill>
              </a:rPr>
              <a:t>。</a:t>
            </a:r>
            <a:endParaRPr lang="en-US" altLang="zh-CN" b="1" dirty="0">
              <a:solidFill>
                <a:schemeClr val="tx2"/>
              </a:solidFill>
            </a:endParaRPr>
          </a:p>
          <a:p>
            <a:pPr algn="just">
              <a:lnSpc>
                <a:spcPct val="125000"/>
              </a:lnSpc>
            </a:pPr>
            <a:r>
              <a:rPr lang="zh-CN" altLang="en-US" b="1" dirty="0">
                <a:solidFill>
                  <a:srgbClr val="2E03C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原理：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</a:rPr>
              <a:t>的镜像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rPr>
              <a:t>ʹ</a:t>
            </a:r>
            <a:r>
              <a:rPr lang="zh-CN" altLang="en-US" b="1" dirty="0">
                <a:solidFill>
                  <a:schemeClr val="tx2"/>
                </a:solidFill>
              </a:rPr>
              <a:t>与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zh-CN" altLang="en-US" b="1" dirty="0">
                <a:solidFill>
                  <a:schemeClr val="tx2"/>
                </a:solidFill>
              </a:rPr>
              <a:t>构成一个虚平板，当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rPr>
              <a:t>ʹ</a:t>
            </a:r>
            <a:r>
              <a:rPr lang="zh-CN" altLang="en-US" b="1" dirty="0">
                <a:solidFill>
                  <a:schemeClr val="tx2"/>
                </a:solidFill>
              </a:rPr>
              <a:t>与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</a:rPr>
              <a:t>平行时，产生圆环状等倾条纹。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504" y="5589240"/>
            <a:ext cx="8928992" cy="1095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b="1" dirty="0">
                <a:solidFill>
                  <a:srgbClr val="2E03CD"/>
                </a:solidFill>
              </a:rPr>
              <a:t>特点：</a:t>
            </a:r>
            <a:r>
              <a:rPr lang="zh-CN" altLang="en-US" b="1" dirty="0">
                <a:solidFill>
                  <a:schemeClr val="tx2"/>
                </a:solidFill>
              </a:rPr>
              <a:t>当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</a:rPr>
              <a:t>向着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rPr>
              <a:t>ʹ</a:t>
            </a:r>
            <a:r>
              <a:rPr lang="zh-CN" altLang="en-US" b="1" dirty="0">
                <a:solidFill>
                  <a:schemeClr val="tx2"/>
                </a:solidFill>
              </a:rPr>
              <a:t>平移，虚平板变薄，条纹向中心收缩，并一一消失，条纹变得稀疏；当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</a:rPr>
              <a:t>背向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rPr>
              <a:t>ʹ</a:t>
            </a:r>
            <a:r>
              <a:rPr lang="zh-CN" altLang="en-US" b="1" dirty="0">
                <a:solidFill>
                  <a:schemeClr val="tx2"/>
                </a:solidFill>
              </a:rPr>
              <a:t>平移，条纹不断从中心冒出，向外围扩展，条纹变得密集；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</a:rPr>
              <a:t>每移动距离</a:t>
            </a:r>
            <a:r>
              <a:rPr lang="el-GR" altLang="zh-CN" b="1" dirty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rPr>
              <a:t>λ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rPr>
              <a:t>/2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rPr>
              <a:t>，消失或者冒出一个条纹。</a:t>
            </a:r>
            <a:endParaRPr lang="zh-CN" altLang="en-US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40</a:t>
            </a:fld>
            <a:endParaRPr lang="en-US" altLang="zh-CN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563563"/>
          </a:xfrm>
        </p:spPr>
        <p:txBody>
          <a:bodyPr/>
          <a:lstStyle/>
          <a:p>
            <a:r>
              <a:rPr lang="en-US" altLang="zh-CN" dirty="0" err="1">
                <a:latin typeface="黑体" pitchFamily="2" charset="-122"/>
                <a:ea typeface="黑体" pitchFamily="2" charset="-122"/>
              </a:rPr>
              <a:t>Sagnac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干涉仪的应用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—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陀螺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1411209"/>
            <a:ext cx="2002113" cy="2184123"/>
          </a:xfrm>
          <a:prstGeom prst="rect">
            <a:avLst/>
          </a:prstGeom>
          <a:effectLst>
            <a:outerShdw blurRad="50800" dist="50800" dir="27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3434952" y="1263881"/>
            <a:ext cx="3240360" cy="2494381"/>
            <a:chOff x="3434952" y="1263881"/>
            <a:chExt cx="3240360" cy="24943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952" y="1263881"/>
              <a:ext cx="3240360" cy="2126486"/>
            </a:xfrm>
            <a:prstGeom prst="rect">
              <a:avLst/>
            </a:prstGeom>
            <a:effectLst>
              <a:outerShdw blurRad="50800" dist="50800" dir="2700000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" name="TextBox 12"/>
            <p:cNvSpPr txBox="1"/>
            <p:nvPr/>
          </p:nvSpPr>
          <p:spPr>
            <a:xfrm>
              <a:off x="4427984" y="3388930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MEMS</a:t>
              </a:r>
              <a:r>
                <a:rPr lang="zh-CN" altLang="en-US" b="1" dirty="0">
                  <a:solidFill>
                    <a:srgbClr val="FF0000"/>
                  </a:solidFill>
                </a:rPr>
                <a:t>陀螺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816118" y="1412776"/>
            <a:ext cx="1148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</a:rPr>
              <a:t>MEMS</a:t>
            </a:r>
            <a:r>
              <a:rPr lang="zh-CN" altLang="en-US" sz="2000" b="1" dirty="0">
                <a:solidFill>
                  <a:schemeClr val="tx2"/>
                </a:solidFill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</a:rPr>
              <a:t>inside</a:t>
            </a:r>
            <a:endParaRPr lang="zh-CN" altLang="en-US" sz="2000" b="1" dirty="0">
              <a:solidFill>
                <a:schemeClr val="tx2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9512" y="1268760"/>
            <a:ext cx="3024336" cy="2653161"/>
            <a:chOff x="179512" y="1321125"/>
            <a:chExt cx="3024336" cy="26531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321125"/>
              <a:ext cx="3024336" cy="2268252"/>
            </a:xfrm>
            <a:prstGeom prst="rect">
              <a:avLst/>
            </a:prstGeom>
            <a:effectLst>
              <a:outerShdw blurRad="50800" dist="50800" dir="2700000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1043608" y="3604954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机械陀螺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51520" y="3933056"/>
            <a:ext cx="3429000" cy="2782902"/>
            <a:chOff x="251520" y="3999696"/>
            <a:chExt cx="3429000" cy="278290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3999696"/>
              <a:ext cx="3429000" cy="2453640"/>
            </a:xfrm>
            <a:prstGeom prst="rect">
              <a:avLst/>
            </a:prstGeom>
            <a:effectLst>
              <a:outerShdw blurRad="50800" dist="50800" dir="2700000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187624" y="6413266"/>
              <a:ext cx="1493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激光陀螺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791544" y="4005064"/>
            <a:ext cx="2436640" cy="2417494"/>
            <a:chOff x="3794992" y="3933056"/>
            <a:chExt cx="2436640" cy="241749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3933056"/>
              <a:ext cx="2307704" cy="2384627"/>
            </a:xfrm>
            <a:prstGeom prst="rect">
              <a:avLst/>
            </a:prstGeom>
            <a:effectLst>
              <a:outerShdw blurRad="50800" dist="50800" dir="2700000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1" name="TextBox 20"/>
            <p:cNvSpPr txBox="1"/>
            <p:nvPr/>
          </p:nvSpPr>
          <p:spPr>
            <a:xfrm>
              <a:off x="3794992" y="5981218"/>
              <a:ext cx="1353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光纤陀螺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303639" y="4288447"/>
            <a:ext cx="2732857" cy="1493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0" algn="just">
              <a:lnSpc>
                <a:spcPct val="130000"/>
              </a:lnSpc>
              <a:buFont typeface="Wingdings" pitchFamily="2" charset="2"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sz="1800" dirty="0"/>
              <a:t>光纤陀螺可通过增加光纤圈数来提高灵敏度，具有灵敏度高、体积小、重量轻和稳定性好的优势。</a:t>
            </a:r>
          </a:p>
        </p:txBody>
      </p:sp>
    </p:spTree>
    <p:extLst>
      <p:ext uri="{BB962C8B-B14F-4D97-AF65-F5344CB8AC3E}">
        <p14:creationId xmlns:p14="http://schemas.microsoft.com/office/powerpoint/2010/main" val="1280590218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致谢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3316E-2188-4ED7-98C9-89D3A2F4ECBC}" type="slidenum">
              <a:rPr lang="zh-CN" altLang="en-US"/>
              <a:t>41</a:t>
            </a:fld>
            <a:endParaRPr lang="en-US" altLang="zh-CN" dirty="0"/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431800" y="2492896"/>
            <a:ext cx="8326438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在本课件的准备过程中，参考了华中科技大学竺子民老师编著的</a:t>
            </a:r>
            <a:r>
              <a:rPr lang="en-US" altLang="zh-CN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物理光学</a:t>
            </a:r>
            <a:r>
              <a:rPr lang="en-US" altLang="zh-CN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教材、浙江大学梁铨廷老师编写的</a:t>
            </a:r>
            <a:r>
              <a:rPr lang="en-US" altLang="zh-CN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物理光学</a:t>
            </a:r>
            <a:r>
              <a:rPr lang="en-US" altLang="zh-CN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教材、天津大学郁道银老师的</a:t>
            </a:r>
            <a:r>
              <a:rPr lang="en-US" altLang="zh-CN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工程光学</a:t>
            </a:r>
            <a:r>
              <a:rPr lang="en-US" altLang="zh-CN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课件、电子科技大学叶玉堂老师的</a:t>
            </a:r>
            <a:r>
              <a:rPr lang="en-US" altLang="zh-CN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物理光学</a:t>
            </a:r>
            <a:r>
              <a:rPr lang="en-US" altLang="zh-CN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课件、中国科技大学崔洪滨老师的</a:t>
            </a:r>
            <a:r>
              <a:rPr lang="en-US" altLang="zh-CN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光学</a:t>
            </a:r>
            <a:r>
              <a:rPr lang="en-US" altLang="zh-CN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课件、华中科技大学杨振宇老师的</a:t>
            </a:r>
            <a:r>
              <a:rPr lang="en-US" altLang="zh-CN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物理光学</a:t>
            </a:r>
            <a:r>
              <a:rPr lang="en-US" altLang="zh-CN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课件，在此对各位老师表示衷心感谢！</a:t>
            </a:r>
            <a:endParaRPr lang="en-US" altLang="zh-CN" sz="22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endParaRPr lang="en-US" altLang="zh-CN" sz="22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sz="22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参考的其他网络资源，来源无法尽述，特此说明。</a:t>
            </a:r>
            <a:endParaRPr lang="en-US" altLang="zh-CN" sz="22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push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"/>
          <p:cNvSpPr>
            <a:spLocks noChangeArrowheads="1" noChangeShapeType="1" noTextEdit="1"/>
          </p:cNvSpPr>
          <p:nvPr/>
        </p:nvSpPr>
        <p:spPr bwMode="gray">
          <a:xfrm>
            <a:off x="1676400" y="3069456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3600" b="1" kern="10" dirty="0">
                <a:ln w="19050">
                  <a:solidFill>
                    <a:schemeClr val="bg1"/>
                  </a:solidFill>
                  <a:rou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 panose="020B0604020202020204"/>
                <a:cs typeface="Arial" panose="020B0604020202020204"/>
              </a:rPr>
              <a:t>Thank You !</a:t>
            </a:r>
            <a:endParaRPr lang="zh-CN" altLang="en-US" sz="3600" b="1" kern="10" dirty="0">
              <a:ln w="19050">
                <a:solidFill>
                  <a:schemeClr val="bg1"/>
                </a:solidFill>
                <a:round/>
              </a:ln>
              <a:gradFill rotWithShape="1">
                <a:gsLst>
                  <a:gs pos="0">
                    <a:schemeClr val="tx1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迈克尔逊干涉仪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—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楔形板条纹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t>5</a:t>
            </a:fld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211" y="1628800"/>
            <a:ext cx="2696194" cy="42484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6755" y="1228690"/>
            <a:ext cx="6149455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2"/>
                </a:solidFill>
              </a:rPr>
              <a:t>当</a:t>
            </a:r>
            <a:r>
              <a:rPr lang="en-US" altLang="zh-CN" sz="20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rPr>
              <a:t>ʹ</a:t>
            </a:r>
            <a:r>
              <a:rPr lang="zh-CN" altLang="en-US" sz="2000" b="1" dirty="0">
                <a:solidFill>
                  <a:schemeClr val="tx2"/>
                </a:solidFill>
              </a:rPr>
              <a:t>与</a:t>
            </a:r>
            <a:r>
              <a:rPr lang="en-US" altLang="zh-CN" sz="20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tx2"/>
                </a:solidFill>
              </a:rPr>
              <a:t>不平行时，由于采用扩展光源，并且入射光的角度没有固定，所产生的并非标准等厚条纹。</a:t>
            </a:r>
            <a:endParaRPr lang="en-US" altLang="zh-CN" sz="2000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2"/>
                </a:solidFill>
              </a:rPr>
              <a:t>条纹发生弯曲，凸向楔形棱边，越靠近棱边，弯曲越厉害，且对比度下降。</a:t>
            </a:r>
            <a:endParaRPr lang="en-US" altLang="zh-CN" sz="2000" b="1" dirty="0">
              <a:solidFill>
                <a:schemeClr val="tx2"/>
              </a:solidFill>
            </a:endParaRPr>
          </a:p>
          <a:p>
            <a:pPr algn="just">
              <a:lnSpc>
                <a:spcPct val="130000"/>
              </a:lnSpc>
            </a:pPr>
            <a:endParaRPr lang="en-US" altLang="zh-CN" sz="2000" b="1" dirty="0">
              <a:solidFill>
                <a:schemeClr val="tx2"/>
              </a:solidFill>
            </a:endParaRPr>
          </a:p>
          <a:p>
            <a:pPr algn="just">
              <a:lnSpc>
                <a:spcPct val="130000"/>
              </a:lnSpc>
            </a:pPr>
            <a:endParaRPr lang="en-US" altLang="zh-CN" sz="2000" b="1" dirty="0">
              <a:solidFill>
                <a:schemeClr val="tx2"/>
              </a:solidFill>
            </a:endParaRPr>
          </a:p>
          <a:p>
            <a:pPr marL="342265" algn="just">
              <a:lnSpc>
                <a:spcPct val="130000"/>
              </a:lnSpc>
            </a:pPr>
            <a:r>
              <a:rPr lang="zh-CN" altLang="en-US" sz="2000" b="1" dirty="0">
                <a:solidFill>
                  <a:schemeClr val="tx2"/>
                </a:solidFill>
              </a:rPr>
              <a:t>根据光程差公式，在靠近视场边缘处，入射角更大，</a:t>
            </a:r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n-US" altLang="zh-CN" sz="20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chemeClr val="tx2"/>
                </a:solidFill>
              </a:rPr>
              <a:t>↓，需要靠增加厚度</a:t>
            </a:r>
            <a:r>
              <a:rPr lang="en-US" altLang="zh-CN" sz="2000" b="1" i="1" dirty="0">
                <a:solidFill>
                  <a:schemeClr val="tx2"/>
                </a:solidFill>
              </a:rPr>
              <a:t>h</a:t>
            </a:r>
            <a:r>
              <a:rPr lang="zh-CN" altLang="en-US" sz="2000" b="1" dirty="0">
                <a:solidFill>
                  <a:schemeClr val="tx2"/>
                </a:solidFill>
              </a:rPr>
              <a:t>来补偿，达到同级条纹所需的光程差。</a:t>
            </a:r>
            <a:endParaRPr lang="en-US" altLang="zh-CN" sz="2000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2"/>
                </a:solidFill>
              </a:rPr>
              <a:t>当</a:t>
            </a:r>
            <a:r>
              <a:rPr lang="en-US" altLang="zh-CN" sz="20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tx2"/>
                </a:solidFill>
              </a:rPr>
              <a:t>向着</a:t>
            </a:r>
            <a:r>
              <a:rPr lang="en-US" altLang="zh-CN" sz="20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rPr>
              <a:t>ʹ</a:t>
            </a:r>
            <a:r>
              <a:rPr lang="zh-CN" altLang="en-US" sz="2000" b="1" dirty="0">
                <a:solidFill>
                  <a:schemeClr val="tx2"/>
                </a:solidFill>
              </a:rPr>
              <a:t>平移，条纹不断从棱边一侧冒出，并向右扩展；当</a:t>
            </a:r>
            <a:r>
              <a:rPr lang="en-US" altLang="zh-CN" sz="20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tx2"/>
                </a:solidFill>
              </a:rPr>
              <a:t>背向</a:t>
            </a:r>
            <a:r>
              <a:rPr lang="en-US" altLang="zh-CN" sz="20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rPr>
              <a:t>ʹ</a:t>
            </a:r>
            <a:r>
              <a:rPr lang="zh-CN" altLang="en-US" sz="2000" b="1" dirty="0">
                <a:solidFill>
                  <a:schemeClr val="tx2"/>
                </a:solidFill>
              </a:rPr>
              <a:t>平移，条纹不断向棱边移动并一一消失；</a:t>
            </a:r>
            <a:r>
              <a:rPr lang="en-US" altLang="zh-CN" sz="20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tx2"/>
                </a:solidFill>
              </a:rPr>
              <a:t>每移动距离</a:t>
            </a:r>
            <a:r>
              <a:rPr lang="el-GR" altLang="zh-CN" sz="2000" b="1" dirty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rPr>
              <a:t>λ</a:t>
            </a:r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rPr>
              <a:t>/2</a:t>
            </a:r>
            <a:r>
              <a:rPr lang="zh-CN" altLang="en-US" sz="2000" b="1" dirty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rPr>
              <a:t>，消失或者冒出一个条纹。</a:t>
            </a:r>
            <a:endParaRPr lang="zh-CN" altLang="en-US" sz="2000" b="1" dirty="0">
              <a:solidFill>
                <a:schemeClr val="tx2"/>
              </a:solidFill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964002" y="3000033"/>
          <a:ext cx="2103942" cy="572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8" name="Equation" r:id="rId5" imgW="21336000" imgH="5486400" progId="Equation.DSMT4">
                  <p:embed/>
                </p:oleObj>
              </mc:Choice>
              <mc:Fallback>
                <p:oleObj name="Equation" r:id="rId5" imgW="21336000" imgH="548640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4002" y="3000033"/>
                        <a:ext cx="2103942" cy="5729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迈克尔逊干涉仪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—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楔形板条纹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t>6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611560" y="5373216"/>
            <a:ext cx="7920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</a:rPr>
              <a:t>当楔形板较薄且观察范围较小时，入射光角度的影响较小，可以观察到近似平行的等厚条纹。</a:t>
            </a:r>
            <a:endParaRPr lang="en-US" altLang="zh-CN" sz="2400" b="1" dirty="0">
              <a:solidFill>
                <a:schemeClr val="tx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2" y="1671042"/>
            <a:ext cx="6086475" cy="3486150"/>
          </a:xfrm>
          <a:prstGeom prst="rect">
            <a:avLst/>
          </a:prstGeom>
        </p:spPr>
      </p:pic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115888"/>
            <a:ext cx="7992938" cy="719137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迈克尔逊干涉仪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—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楔形板白光条纹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t>7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251520" y="4505052"/>
            <a:ext cx="8640960" cy="2197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2"/>
                </a:solidFill>
              </a:rPr>
              <a:t>当楔形板极薄时（几个波长量级），以白光照射，可以观察到彩色等厚条纹。</a:t>
            </a:r>
            <a:endParaRPr lang="en-US" altLang="zh-CN" sz="2000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2"/>
                </a:solidFill>
              </a:rPr>
              <a:t>在</a:t>
            </a:r>
            <a:r>
              <a:rPr lang="en-US" altLang="zh-CN" sz="20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/>
                <a:cs typeface="Times New Roman" panose="02020603050405020304"/>
              </a:rPr>
              <a:t>ʹ</a:t>
            </a:r>
            <a:r>
              <a:rPr lang="zh-CN" altLang="en-US" sz="2000" b="1" dirty="0">
                <a:solidFill>
                  <a:schemeClr val="tx2"/>
                </a:solidFill>
              </a:rPr>
              <a:t>与</a:t>
            </a:r>
            <a:r>
              <a:rPr lang="en-US" altLang="zh-CN" sz="20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tx2"/>
                </a:solidFill>
              </a:rPr>
              <a:t>交叉位置，因为对所有波长均为</a:t>
            </a:r>
            <a:r>
              <a:rPr lang="en-US" altLang="zh-CN" sz="2000" b="1" dirty="0">
                <a:solidFill>
                  <a:schemeClr val="tx2"/>
                </a:solidFill>
              </a:rPr>
              <a:t>0</a:t>
            </a:r>
            <a:r>
              <a:rPr lang="zh-CN" altLang="en-US" sz="2000" b="1" dirty="0">
                <a:solidFill>
                  <a:schemeClr val="tx2"/>
                </a:solidFill>
              </a:rPr>
              <a:t>级干涉，条纹为白色，两侧则为彩色条纹。</a:t>
            </a:r>
            <a:endParaRPr lang="en-US" altLang="zh-CN" sz="2000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2"/>
                </a:solidFill>
              </a:rPr>
              <a:t>白光干涉时，补偿板是必须的，因为玻璃会造成色散，无法用空气中的行差来补偿。</a:t>
            </a:r>
            <a:endParaRPr lang="en-US" altLang="zh-CN" sz="2000" b="1" dirty="0">
              <a:solidFill>
                <a:schemeClr val="tx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5" y="1259068"/>
            <a:ext cx="6668431" cy="3153215"/>
          </a:xfrm>
          <a:prstGeom prst="rect">
            <a:avLst/>
          </a:prstGeom>
        </p:spPr>
      </p:pic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115888"/>
            <a:ext cx="8028434" cy="719137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迈克尔逊干涉仪的应用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—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长度标定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t>8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6" y="1196752"/>
            <a:ext cx="3541230" cy="444340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4615" y="5661248"/>
            <a:ext cx="2101121" cy="1095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相对于实物的热胀冷缩，原子的发光波长更加稳定。</a:t>
            </a:r>
          </a:p>
        </p:txBody>
      </p:sp>
      <p:sp>
        <p:nvSpPr>
          <p:cNvPr id="7" name="矩形 6"/>
          <p:cNvSpPr/>
          <p:nvPr/>
        </p:nvSpPr>
        <p:spPr>
          <a:xfrm>
            <a:off x="2195736" y="4606809"/>
            <a:ext cx="6785279" cy="2134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将标准具的两个反射镜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solidFill>
                  <a:schemeClr val="tx2"/>
                </a:solidFill>
              </a:rPr>
              <a:t>、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solidFill>
                  <a:schemeClr val="tx2"/>
                </a:solidFill>
              </a:rPr>
              <a:t>ʹ</a:t>
            </a:r>
            <a:r>
              <a:rPr lang="zh-CN" altLang="en-US" b="1" dirty="0">
                <a:solidFill>
                  <a:schemeClr val="tx2"/>
                </a:solidFill>
              </a:rPr>
              <a:t>置于迈克尔逊干涉仪的反射镜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</a:rPr>
              <a:t>附近，光同时照射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</a:rPr>
              <a:t>与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solidFill>
                  <a:schemeClr val="tx2"/>
                </a:solidFill>
              </a:rPr>
              <a:t>（或者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</a:rPr>
              <a:t>与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solidFill>
                  <a:schemeClr val="tx2"/>
                </a:solidFill>
              </a:rPr>
              <a:t>ʹ</a:t>
            </a:r>
            <a:r>
              <a:rPr lang="zh-CN" altLang="en-US" b="1" dirty="0">
                <a:solidFill>
                  <a:schemeClr val="tx2"/>
                </a:solidFill>
              </a:rPr>
              <a:t>）。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调节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ʹ</a:t>
            </a:r>
            <a:r>
              <a:rPr lang="zh-CN" altLang="en-US" b="1" dirty="0">
                <a:solidFill>
                  <a:schemeClr val="tx2"/>
                </a:solidFill>
              </a:rPr>
              <a:t>，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chemeClr val="tx2"/>
                </a:solidFill>
              </a:rPr>
              <a:t>与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</a:rPr>
              <a:t>产生等倾干涉；平移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</a:rPr>
              <a:t>使其在光路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zh-CN" altLang="en-US" b="1" dirty="0">
                <a:solidFill>
                  <a:schemeClr val="tx2"/>
                </a:solidFill>
              </a:rPr>
              <a:t>中的虚像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ʹ</a:t>
            </a:r>
            <a:r>
              <a:rPr lang="zh-CN" altLang="en-US" b="1" dirty="0">
                <a:solidFill>
                  <a:schemeClr val="tx2"/>
                </a:solidFill>
              </a:rPr>
              <a:t>分别与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solidFill>
                  <a:schemeClr val="tx2"/>
                </a:solidFill>
              </a:rPr>
              <a:t>和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ʹ</a:t>
            </a:r>
            <a:r>
              <a:rPr lang="zh-CN" altLang="en-US" b="1" dirty="0">
                <a:solidFill>
                  <a:schemeClr val="tx2"/>
                </a:solidFill>
              </a:rPr>
              <a:t>相交，产生等厚干涉。</a:t>
            </a:r>
            <a:endParaRPr lang="en-US" altLang="zh-CN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2"/>
                </a:solidFill>
              </a:rPr>
              <a:t>以单色光照明，在屏的两半分别观察到等倾和等厚条纹，移动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chemeClr val="tx2"/>
                </a:solidFill>
              </a:rPr>
              <a:t>，通过数冒出的条纹数可知标准具长度</a:t>
            </a:r>
            <a:r>
              <a:rPr lang="en-US" altLang="zh-CN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b="1" dirty="0">
                <a:solidFill>
                  <a:schemeClr val="tx2"/>
                </a:solidFill>
              </a:rPr>
              <a:t>中包含的波长数。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906" y="1196752"/>
            <a:ext cx="2718278" cy="19217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66220" y="3739490"/>
            <a:ext cx="5284470" cy="749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判断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ʹ</a:t>
            </a:r>
            <a:r>
              <a:rPr lang="zh-CN" altLang="en-US" b="1" dirty="0">
                <a:solidFill>
                  <a:srgbClr val="FF0000"/>
                </a:solidFill>
              </a:rPr>
              <a:t>与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b="1" dirty="0">
                <a:solidFill>
                  <a:srgbClr val="FF0000"/>
                </a:solidFill>
              </a:rPr>
              <a:t>或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ʹ</a:t>
            </a:r>
            <a:r>
              <a:rPr lang="zh-CN" altLang="en-US" b="1" dirty="0">
                <a:solidFill>
                  <a:srgbClr val="FF0000"/>
                </a:solidFill>
              </a:rPr>
              <a:t>相交，需临时切换白光照明，通过交叉位置的白光条纹来确定。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4750" y="1180465"/>
            <a:ext cx="2745105" cy="2393315"/>
          </a:xfrm>
          <a:prstGeom prst="rect">
            <a:avLst/>
          </a:prstGeom>
        </p:spPr>
      </p:pic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迈克尔逊干涉仪的应用</a:t>
            </a:r>
            <a:endParaRPr lang="en-US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t>9</a:t>
            </a:fld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395536" y="2723436"/>
            <a:ext cx="83529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2E03CD"/>
                </a:solidFill>
              </a:rPr>
              <a:t>测量波长：</a:t>
            </a:r>
            <a:r>
              <a:rPr lang="zh-CN" altLang="en-US" sz="2400" b="1" dirty="0">
                <a:solidFill>
                  <a:schemeClr val="tx2"/>
                </a:solidFill>
              </a:rPr>
              <a:t>移动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chemeClr val="tx2"/>
                </a:solidFill>
              </a:rPr>
              <a:t>，测出移动的距离，数出相应“冒出”或“缩进”的条纹个数，可算出入射波波长。</a:t>
            </a:r>
            <a:endParaRPr lang="en-US" altLang="zh-CN" sz="2400" b="1" dirty="0">
              <a:solidFill>
                <a:schemeClr val="tx2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2E03CD"/>
                </a:solidFill>
              </a:rPr>
              <a:t>测量厚度或折射率：</a:t>
            </a:r>
            <a:r>
              <a:rPr lang="zh-CN" altLang="en-US" sz="2400" b="1" dirty="0">
                <a:solidFill>
                  <a:schemeClr val="tx2"/>
                </a:solidFill>
              </a:rPr>
              <a:t>在光路中插入待测介质，根据条纹变化，已知折射率，则可得到厚度；已知厚度，则可得到折射率。</a:t>
            </a:r>
            <a:endParaRPr lang="en-US" altLang="zh-CN" sz="24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997.4913385826767,&quot;width&quot;:5576.740157480315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26.3921259842518,&quot;width&quot;:4280.7527559055115}"/>
</p:tagLst>
</file>

<file path=ppt/theme/theme1.xml><?xml version="1.0" encoding="utf-8"?>
<a:theme xmlns:a="http://schemas.openxmlformats.org/drawingml/2006/main" name="Yang01">
  <a:themeElements>
    <a:clrScheme name="Yang01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Yang01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Yang01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ang01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ang01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ang01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ang01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ang01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Yang01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Yang01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Class1-2_0.绪论</Template>
  <TotalTime>3425</TotalTime>
  <Words>3175</Words>
  <Application>Microsoft Office PowerPoint</Application>
  <PresentationFormat>全屏显示(4:3)</PresentationFormat>
  <Paragraphs>292</Paragraphs>
  <Slides>42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黑体</vt:lpstr>
      <vt:lpstr>宋体</vt:lpstr>
      <vt:lpstr>Arial</vt:lpstr>
      <vt:lpstr>Calibri</vt:lpstr>
      <vt:lpstr>Times New Roman</vt:lpstr>
      <vt:lpstr>Verdana</vt:lpstr>
      <vt:lpstr>Wingdings</vt:lpstr>
      <vt:lpstr>Yang01</vt:lpstr>
      <vt:lpstr>Equation</vt:lpstr>
      <vt:lpstr>公式</vt:lpstr>
      <vt:lpstr>PowerPoint 演示文稿</vt:lpstr>
      <vt:lpstr>3.3 迈克尔逊干涉仪及其变型</vt:lpstr>
      <vt:lpstr>迈克尔逊-莫雷实验</vt:lpstr>
      <vt:lpstr>迈克尔逊干涉仪</vt:lpstr>
      <vt:lpstr>迈克尔逊干涉仪—楔形板条纹</vt:lpstr>
      <vt:lpstr>迈克尔逊干涉仪—楔形板条纹</vt:lpstr>
      <vt:lpstr>迈克尔逊干涉仪—楔形板白光条纹</vt:lpstr>
      <vt:lpstr>迈克尔逊干涉仪的应用—长度标定</vt:lpstr>
      <vt:lpstr>迈克尔逊干涉仪的应用</vt:lpstr>
      <vt:lpstr>迈克尔逊干涉仪的干涉条纹</vt:lpstr>
      <vt:lpstr>3.3 迈克尔逊干涉仪及其变型</vt:lpstr>
      <vt:lpstr>泰曼干涉仪</vt:lpstr>
      <vt:lpstr>相移式泰曼干涉仪</vt:lpstr>
      <vt:lpstr>3.3 迈克尔逊干涉仪及其变型</vt:lpstr>
      <vt:lpstr>MZI结构</vt:lpstr>
      <vt:lpstr>MZI的应用—风洞气流监测</vt:lpstr>
      <vt:lpstr>MZI的应用—波面检测</vt:lpstr>
      <vt:lpstr>MZI的其他应用</vt:lpstr>
      <vt:lpstr>3.3 迈克尔逊干涉仪及其变型</vt:lpstr>
      <vt:lpstr>波长计</vt:lpstr>
      <vt:lpstr>动态傅里叶变换光谱仪</vt:lpstr>
      <vt:lpstr>动态傅里叶变换光谱仪</vt:lpstr>
      <vt:lpstr>动态傅里叶变换光谱仪</vt:lpstr>
      <vt:lpstr>动态傅里叶变换光谱仪</vt:lpstr>
      <vt:lpstr>静态傅里叶变换光谱仪</vt:lpstr>
      <vt:lpstr>静态傅里叶变换光谱仪</vt:lpstr>
      <vt:lpstr>静态傅里叶变换光谱仪</vt:lpstr>
      <vt:lpstr>空间调制傅里叶变换光谱仪</vt:lpstr>
      <vt:lpstr>3.3 迈克尔逊干涉仪及其变型</vt:lpstr>
      <vt:lpstr>频差很小的两支光波叠加</vt:lpstr>
      <vt:lpstr>激光外差干涉测速原理</vt:lpstr>
      <vt:lpstr>激光外差干涉测速原理</vt:lpstr>
      <vt:lpstr>激光外差干涉测速原理</vt:lpstr>
      <vt:lpstr>外差法泰曼干涉仪</vt:lpstr>
      <vt:lpstr>3.3 迈克尔逊干涉仪及其变型</vt:lpstr>
      <vt:lpstr>Sagnac干涉仪</vt:lpstr>
      <vt:lpstr>光纤Sagnac干涉仪—双光束结构</vt:lpstr>
      <vt:lpstr>光纤Sagnac干涉仪—谐振腔结构</vt:lpstr>
      <vt:lpstr>光纤Sagnac干涉仪—谐振腔结构</vt:lpstr>
      <vt:lpstr>Sagnac干涉仪的应用—陀螺</vt:lpstr>
      <vt:lpstr>致谢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wanzhujun</dc:creator>
  <cp:lastModifiedBy>Hust</cp:lastModifiedBy>
  <cp:revision>872</cp:revision>
  <dcterms:created xsi:type="dcterms:W3CDTF">2013-11-04T02:33:00Z</dcterms:created>
  <dcterms:modified xsi:type="dcterms:W3CDTF">2022-10-05T05:12:54Z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